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 id="2147483699" r:id="rId5"/>
  </p:sldMasterIdLst>
  <p:notesMasterIdLst>
    <p:notesMasterId r:id="rId26"/>
  </p:notesMasterIdLst>
  <p:handoutMasterIdLst>
    <p:handoutMasterId r:id="rId27"/>
  </p:handoutMasterIdLst>
  <p:sldIdLst>
    <p:sldId id="279" r:id="rId6"/>
    <p:sldId id="400" r:id="rId7"/>
    <p:sldId id="401" r:id="rId8"/>
    <p:sldId id="298" r:id="rId9"/>
    <p:sldId id="299" r:id="rId10"/>
    <p:sldId id="311" r:id="rId11"/>
    <p:sldId id="319" r:id="rId12"/>
    <p:sldId id="320" r:id="rId13"/>
    <p:sldId id="325" r:id="rId14"/>
    <p:sldId id="326" r:id="rId15"/>
    <p:sldId id="403" r:id="rId16"/>
    <p:sldId id="402" r:id="rId17"/>
    <p:sldId id="366" r:id="rId18"/>
    <p:sldId id="404" r:id="rId19"/>
    <p:sldId id="327" r:id="rId20"/>
    <p:sldId id="388" r:id="rId21"/>
    <p:sldId id="384" r:id="rId22"/>
    <p:sldId id="385" r:id="rId23"/>
    <p:sldId id="406" r:id="rId24"/>
    <p:sldId id="405" r:id="rId25"/>
  </p:sldIdLst>
  <p:sldSz cx="9144000" cy="5715000" type="screen16x10"/>
  <p:notesSz cx="6858000" cy="9144000"/>
  <p:custDataLst>
    <p:tags r:id="rId2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2" userDrawn="1">
          <p15:clr>
            <a:srgbClr val="A4A3A4"/>
          </p15:clr>
        </p15:guide>
        <p15:guide id="2" pos="1655" userDrawn="1">
          <p15:clr>
            <a:srgbClr val="A4A3A4"/>
          </p15:clr>
        </p15:guide>
        <p15:guide id="3" pos="4241">
          <p15:clr>
            <a:srgbClr val="A4A3A4"/>
          </p15:clr>
        </p15:guide>
        <p15:guide id="4" pos="471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or" initials="A" lastIdx="1"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7"/>
    <a:srgbClr val="CBDDEF"/>
    <a:srgbClr val="0096D3"/>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4465" autoAdjust="0"/>
  </p:normalViewPr>
  <p:slideViewPr>
    <p:cSldViewPr snapToGrid="0" showGuides="1">
      <p:cViewPr varScale="1">
        <p:scale>
          <a:sx n="105" d="100"/>
          <a:sy n="105" d="100"/>
        </p:scale>
        <p:origin x="1578" y="108"/>
      </p:cViewPr>
      <p:guideLst>
        <p:guide orient="horz" pos="802"/>
        <p:guide pos="1655"/>
        <p:guide pos="4241"/>
        <p:guide pos="471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772"/>
    </p:cViewPr>
  </p:sorterViewPr>
  <p:notesViewPr>
    <p:cSldViewPr snapToGrid="0" showGuides="1">
      <p:cViewPr varScale="1">
        <p:scale>
          <a:sx n="76" d="100"/>
          <a:sy n="76" d="100"/>
        </p:scale>
        <p:origin x="2846"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17FD-8155-4502-AF78-DBC2EA4B168F}" type="datetimeFigureOut">
              <a:rPr lang="de-AT" sz="1000" smtClean="0">
                <a:latin typeface="Verdana" pitchFamily="34" charset="0"/>
                <a:ea typeface="Verdana" pitchFamily="34" charset="0"/>
                <a:cs typeface="Verdana" pitchFamily="34" charset="0"/>
              </a:rPr>
              <a:t>15.10.2018</a:t>
            </a:fld>
            <a:endParaRPr lang="de-AT"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6F62-1C91-45E7-BAED-FBFBF67C82BC}" type="slidenum">
              <a:rPr lang="de-AT" sz="1000" smtClean="0">
                <a:latin typeface="Verdana" pitchFamily="34" charset="0"/>
                <a:ea typeface="Verdana" pitchFamily="34" charset="0"/>
                <a:cs typeface="Verdana" pitchFamily="34" charset="0"/>
              </a:rPr>
              <a:t>‹Nr.›</a:t>
            </a:fld>
            <a:endParaRPr lang="de-AT"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de-AT"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de-AT" smtClean="0"/>
              <a:pPr/>
              <a:t>15.10.2018</a:t>
            </a:fld>
            <a:endParaRPr lang="de-AT" dirty="0"/>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dirty="0"/>
              <a:t>Textmasterformat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de-AT"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de-AT" smtClean="0"/>
              <a:pPr/>
              <a:t>‹Nr.›</a:t>
            </a:fld>
            <a:endParaRPr lang="de-AT"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213A1372-38E9-4F61-B76A-F6FE7AA4A904}" type="slidenum">
              <a:rPr lang="de-AT" smtClean="0"/>
              <a:pPr>
                <a:defRPr/>
              </a:pPr>
              <a:t>1</a:t>
            </a:fld>
            <a:endParaRPr lang="de-AT" dirty="0"/>
          </a:p>
        </p:txBody>
      </p:sp>
    </p:spTree>
    <p:extLst>
      <p:ext uri="{BB962C8B-B14F-4D97-AF65-F5344CB8AC3E}">
        <p14:creationId xmlns:p14="http://schemas.microsoft.com/office/powerpoint/2010/main" val="87917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a:t>Vor der Problemanalyse</a:t>
            </a:r>
            <a:r>
              <a:rPr lang="de-AT" baseline="0" dirty="0"/>
              <a:t> steht oft auch noch die Identifikation der Entscheidungssituation, Nach der Problemanalyse müssen Ziele festgesetzt werden</a:t>
            </a:r>
          </a:p>
          <a:p>
            <a:endParaRPr lang="de-AT" baseline="0" dirty="0"/>
          </a:p>
          <a:p>
            <a:r>
              <a:rPr lang="de-AT" baseline="0" dirty="0"/>
              <a:t>Ideenbewertung braucht nachher noch Treffen der Entscheidung, und dann die Umsetzung (Beurteilung der Entscheidung wäre auch wünschenswert)</a:t>
            </a:r>
          </a:p>
          <a:p>
            <a:endParaRPr lang="de-AT" baseline="0" dirty="0"/>
          </a:p>
          <a:p>
            <a:r>
              <a:rPr lang="de-AT" baseline="0" dirty="0"/>
              <a:t>Orientation (Setting Goals </a:t>
            </a:r>
            <a:r>
              <a:rPr lang="de-AT" baseline="0" dirty="0" err="1"/>
              <a:t>and</a:t>
            </a:r>
            <a:r>
              <a:rPr lang="de-AT" baseline="0" dirty="0"/>
              <a:t> </a:t>
            </a:r>
            <a:r>
              <a:rPr lang="de-AT" baseline="0" dirty="0" err="1"/>
              <a:t>Objectives</a:t>
            </a:r>
            <a:r>
              <a:rPr lang="de-AT" baseline="0" dirty="0"/>
              <a:t>, </a:t>
            </a:r>
            <a:r>
              <a:rPr lang="de-AT" baseline="0" dirty="0" err="1"/>
              <a:t>Shared</a:t>
            </a:r>
            <a:r>
              <a:rPr lang="de-AT" baseline="0" dirty="0"/>
              <a:t> Mental Models) </a:t>
            </a:r>
            <a:r>
              <a:rPr lang="de-AT" baseline="0" dirty="0">
                <a:sym typeface="Wingdings" pitchFamily="2" charset="2"/>
              </a:rPr>
              <a:t> </a:t>
            </a:r>
            <a:r>
              <a:rPr lang="de-AT" baseline="0" dirty="0" err="1">
                <a:sym typeface="Wingdings" pitchFamily="2" charset="2"/>
              </a:rPr>
              <a:t>Discussion</a:t>
            </a:r>
            <a:r>
              <a:rPr lang="de-AT" baseline="0" dirty="0">
                <a:sym typeface="Wingdings" pitchFamily="2" charset="2"/>
              </a:rPr>
              <a:t>  </a:t>
            </a:r>
            <a:r>
              <a:rPr lang="de-AT" baseline="0" dirty="0" err="1">
                <a:sym typeface="Wingdings" pitchFamily="2" charset="2"/>
              </a:rPr>
              <a:t>Decision</a:t>
            </a:r>
            <a:r>
              <a:rPr lang="de-AT" baseline="0" dirty="0">
                <a:sym typeface="Wingdings" pitchFamily="2" charset="2"/>
              </a:rPr>
              <a:t>  </a:t>
            </a:r>
            <a:r>
              <a:rPr lang="de-AT" baseline="0" dirty="0" err="1">
                <a:sym typeface="Wingdings" pitchFamily="2" charset="2"/>
              </a:rPr>
              <a:t>Implementation</a:t>
            </a:r>
            <a:r>
              <a:rPr lang="de-AT" baseline="0" dirty="0">
                <a:sym typeface="Wingdings" pitchFamily="2" charset="2"/>
              </a:rPr>
              <a:t> (</a:t>
            </a:r>
            <a:r>
              <a:rPr lang="de-AT" baseline="0" dirty="0" err="1">
                <a:sym typeface="Wingdings" pitchFamily="2" charset="2"/>
              </a:rPr>
              <a:t>Forsynth</a:t>
            </a:r>
            <a:r>
              <a:rPr lang="de-AT" baseline="0" dirty="0">
                <a:sym typeface="Wingdings" pitchFamily="2" charset="2"/>
              </a:rPr>
              <a:t> 2010, p.360)</a:t>
            </a:r>
            <a:endParaRPr lang="de-AT" dirty="0"/>
          </a:p>
        </p:txBody>
      </p:sp>
      <p:sp>
        <p:nvSpPr>
          <p:cNvPr id="4" name="Foliennummernplatzhalter 3"/>
          <p:cNvSpPr>
            <a:spLocks noGrp="1"/>
          </p:cNvSpPr>
          <p:nvPr>
            <p:ph type="sldNum" sz="quarter" idx="10"/>
          </p:nvPr>
        </p:nvSpPr>
        <p:spPr/>
        <p:txBody>
          <a:bodyPr/>
          <a:lstStyle/>
          <a:p>
            <a:pPr>
              <a:defRPr/>
            </a:pPr>
            <a:fld id="{213A1372-38E9-4F61-B76A-F6FE7AA4A904}" type="slidenum">
              <a:rPr lang="de-AT" smtClean="0"/>
              <a:pPr>
                <a:defRPr/>
              </a:pPr>
              <a:t>4</a:t>
            </a:fld>
            <a:endParaRPr lang="de-AT" dirty="0"/>
          </a:p>
        </p:txBody>
      </p:sp>
    </p:spTree>
    <p:extLst>
      <p:ext uri="{BB962C8B-B14F-4D97-AF65-F5344CB8AC3E}">
        <p14:creationId xmlns:p14="http://schemas.microsoft.com/office/powerpoint/2010/main" val="9456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a:t>Außerdem müssen in der Praxis Entscheidungsprozesse</a:t>
            </a:r>
            <a:r>
              <a:rPr lang="de-AT" baseline="0" dirty="0"/>
              <a:t> abgekürzt werden, eher passende Lösung als beste Lösung finden</a:t>
            </a:r>
          </a:p>
          <a:p>
            <a:endParaRPr lang="de-AT" baseline="0" dirty="0"/>
          </a:p>
          <a:p>
            <a:r>
              <a:rPr lang="de-AT" baseline="0" dirty="0"/>
              <a:t>Häufig werden Entscheidungen auch vermieden (weil das bestimmten Interessen folgt). </a:t>
            </a:r>
          </a:p>
          <a:p>
            <a:endParaRPr lang="de-AT" baseline="0" dirty="0"/>
          </a:p>
          <a:p>
            <a:pPr>
              <a:buFont typeface="Wingdings"/>
              <a:buChar char="à"/>
            </a:pPr>
            <a:r>
              <a:rPr lang="de-AT" baseline="0" dirty="0" err="1">
                <a:sym typeface="Wingdings" pitchFamily="2" charset="2"/>
              </a:rPr>
              <a:t>Bounded</a:t>
            </a:r>
            <a:r>
              <a:rPr lang="de-AT" baseline="0" dirty="0">
                <a:sym typeface="Wingdings" pitchFamily="2" charset="2"/>
              </a:rPr>
              <a:t> </a:t>
            </a:r>
            <a:r>
              <a:rPr lang="de-AT" baseline="0" dirty="0" err="1">
                <a:sym typeface="Wingdings" pitchFamily="2" charset="2"/>
              </a:rPr>
              <a:t>rationality</a:t>
            </a:r>
            <a:r>
              <a:rPr lang="de-AT" baseline="0" dirty="0">
                <a:sym typeface="Wingdings" pitchFamily="2" charset="2"/>
              </a:rPr>
              <a:t>: Zeit sparen und dennoch zu einer zufriedenstellenden Lösung kommen (anstelle des Optimierungsmodells) // Menschen wählen hervorstechende Merkmale oder Kriterien, nur einige Alternativen werden begutachtet, wenn eine Alternative in etwa den Anforderungen des Individuums entspricht wird sie gewählt.</a:t>
            </a:r>
          </a:p>
          <a:p>
            <a:pPr>
              <a:buFont typeface="Wingdings"/>
              <a:buChar char="à"/>
            </a:pPr>
            <a:endParaRPr lang="de-AT" baseline="0" dirty="0">
              <a:sym typeface="Wingdings" pitchFamily="2" charset="2"/>
            </a:endParaRPr>
          </a:p>
          <a:p>
            <a:pPr>
              <a:buFont typeface="Wingdings"/>
              <a:buChar char="à"/>
            </a:pPr>
            <a:r>
              <a:rPr lang="de-AT" baseline="0" dirty="0">
                <a:sym typeface="Wingdings" pitchFamily="2" charset="2"/>
              </a:rPr>
              <a:t>Oder es wird spontan eine Alternative bevorzugt und danach versucht die Wahl zu rechtfertigen (im Nachhinein werden Entscheidungskriterien konstruiert)</a:t>
            </a:r>
          </a:p>
          <a:p>
            <a:pPr>
              <a:buFont typeface="Wingdings"/>
              <a:buChar char="à"/>
            </a:pPr>
            <a:endParaRPr lang="de-AT" baseline="0" dirty="0">
              <a:sym typeface="Wingdings" pitchFamily="2" charset="2"/>
            </a:endParaRPr>
          </a:p>
          <a:p>
            <a:pPr>
              <a:buFont typeface="Wingdings"/>
              <a:buChar char="à"/>
            </a:pPr>
            <a:r>
              <a:rPr lang="de-AT" baseline="0" dirty="0">
                <a:sym typeface="Wingdings" pitchFamily="2" charset="2"/>
              </a:rPr>
              <a:t>Wie wird mit Unsicherheit umgegangen</a:t>
            </a:r>
            <a:endParaRPr lang="de-AT" dirty="0"/>
          </a:p>
        </p:txBody>
      </p:sp>
      <p:sp>
        <p:nvSpPr>
          <p:cNvPr id="4" name="Foliennummernplatzhalter 3"/>
          <p:cNvSpPr>
            <a:spLocks noGrp="1"/>
          </p:cNvSpPr>
          <p:nvPr>
            <p:ph type="sldNum" sz="quarter" idx="10"/>
          </p:nvPr>
        </p:nvSpPr>
        <p:spPr/>
        <p:txBody>
          <a:bodyPr/>
          <a:lstStyle/>
          <a:p>
            <a:pPr>
              <a:defRPr/>
            </a:pPr>
            <a:fld id="{213A1372-38E9-4F61-B76A-F6FE7AA4A904}" type="slidenum">
              <a:rPr lang="de-AT" smtClean="0"/>
              <a:pPr>
                <a:defRPr/>
              </a:pPr>
              <a:t>5</a:t>
            </a:fld>
            <a:endParaRPr lang="de-AT" dirty="0"/>
          </a:p>
        </p:txBody>
      </p:sp>
    </p:spTree>
    <p:extLst>
      <p:ext uri="{BB962C8B-B14F-4D97-AF65-F5344CB8AC3E}">
        <p14:creationId xmlns:p14="http://schemas.microsoft.com/office/powerpoint/2010/main" val="3399296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r>
              <a:rPr lang="de-AT" dirty="0" err="1"/>
              <a:t>Failing</a:t>
            </a:r>
            <a:r>
              <a:rPr lang="de-AT" dirty="0"/>
              <a:t> </a:t>
            </a:r>
            <a:r>
              <a:rPr lang="de-AT" dirty="0" err="1"/>
              <a:t>to</a:t>
            </a:r>
            <a:r>
              <a:rPr lang="de-AT" baseline="0" dirty="0"/>
              <a:t> Plan </a:t>
            </a:r>
            <a:r>
              <a:rPr lang="de-AT" baseline="0" dirty="0" err="1"/>
              <a:t>is</a:t>
            </a:r>
            <a:r>
              <a:rPr lang="de-AT" baseline="0" dirty="0"/>
              <a:t> </a:t>
            </a:r>
            <a:r>
              <a:rPr lang="de-AT" baseline="0" dirty="0" err="1"/>
              <a:t>Planning</a:t>
            </a:r>
            <a:r>
              <a:rPr lang="de-AT" baseline="0" dirty="0"/>
              <a:t> </a:t>
            </a:r>
            <a:r>
              <a:rPr lang="de-AT" baseline="0" dirty="0" err="1"/>
              <a:t>to</a:t>
            </a:r>
            <a:r>
              <a:rPr lang="de-AT" baseline="0" dirty="0"/>
              <a:t> Fail: Oft wird die Planung von Prozessen nicht vorgenommen. </a:t>
            </a:r>
            <a:endParaRPr lang="de-AT" dirty="0"/>
          </a:p>
          <a:p>
            <a:endParaRPr lang="de-AT" dirty="0"/>
          </a:p>
          <a:p>
            <a:r>
              <a:rPr lang="de-AT" dirty="0"/>
              <a:t>Wenn Entscheidungsträger in komplexen Systemen Ziele lösen sollten,</a:t>
            </a:r>
            <a:r>
              <a:rPr lang="de-AT" baseline="0" dirty="0"/>
              <a:t> dann tendieren sie oftmals dazu, nicht die relevanten Aufgaben zu lösen, sondern jene, die sie lösen können. </a:t>
            </a:r>
          </a:p>
          <a:p>
            <a:endParaRPr lang="de-AT" baseline="0" dirty="0"/>
          </a:p>
          <a:p>
            <a:r>
              <a:rPr lang="de-AT" baseline="0" dirty="0"/>
              <a:t>March und </a:t>
            </a:r>
            <a:r>
              <a:rPr lang="de-AT" baseline="0" dirty="0" err="1"/>
              <a:t>Shapira</a:t>
            </a:r>
            <a:r>
              <a:rPr lang="de-AT" baseline="0" dirty="0"/>
              <a:t> 1992: 279: „</a:t>
            </a:r>
            <a:r>
              <a:rPr lang="de-AT" baseline="0" dirty="0" err="1"/>
              <a:t>They</a:t>
            </a:r>
            <a:r>
              <a:rPr lang="de-AT" baseline="0" dirty="0"/>
              <a:t> (</a:t>
            </a:r>
            <a:r>
              <a:rPr lang="de-AT" baseline="0" dirty="0" err="1"/>
              <a:t>organizations</a:t>
            </a:r>
            <a:r>
              <a:rPr lang="de-AT" baseline="0" dirty="0"/>
              <a:t>) </a:t>
            </a:r>
            <a:r>
              <a:rPr lang="de-AT" baseline="0" dirty="0" err="1"/>
              <a:t>gather</a:t>
            </a:r>
            <a:r>
              <a:rPr lang="de-AT" baseline="0" dirty="0"/>
              <a:t> </a:t>
            </a:r>
            <a:r>
              <a:rPr lang="de-AT" baseline="0" dirty="0" err="1"/>
              <a:t>information</a:t>
            </a:r>
            <a:r>
              <a:rPr lang="de-AT" baseline="0" dirty="0"/>
              <a:t> </a:t>
            </a:r>
            <a:r>
              <a:rPr lang="de-AT" baseline="0" dirty="0" err="1"/>
              <a:t>and</a:t>
            </a:r>
            <a:r>
              <a:rPr lang="de-AT" baseline="0" dirty="0"/>
              <a:t> </a:t>
            </a:r>
            <a:r>
              <a:rPr lang="de-AT" baseline="0" dirty="0" err="1"/>
              <a:t>don‘t</a:t>
            </a:r>
            <a:r>
              <a:rPr lang="de-AT" baseline="0" dirty="0"/>
              <a:t> </a:t>
            </a:r>
            <a:r>
              <a:rPr lang="de-AT" baseline="0" dirty="0" err="1"/>
              <a:t>use</a:t>
            </a:r>
            <a:r>
              <a:rPr lang="de-AT" baseline="0" dirty="0"/>
              <a:t> it. </a:t>
            </a:r>
            <a:r>
              <a:rPr lang="de-AT" baseline="0" dirty="0" err="1"/>
              <a:t>Ask</a:t>
            </a:r>
            <a:r>
              <a:rPr lang="de-AT" baseline="0" dirty="0"/>
              <a:t> </a:t>
            </a:r>
            <a:r>
              <a:rPr lang="de-AT" baseline="0" dirty="0" err="1"/>
              <a:t>for</a:t>
            </a:r>
            <a:r>
              <a:rPr lang="de-AT" baseline="0" dirty="0"/>
              <a:t> </a:t>
            </a:r>
            <a:r>
              <a:rPr lang="de-AT" baseline="0" dirty="0" err="1"/>
              <a:t>more</a:t>
            </a:r>
            <a:r>
              <a:rPr lang="de-AT" baseline="0" dirty="0"/>
              <a:t>, </a:t>
            </a:r>
            <a:r>
              <a:rPr lang="de-AT" baseline="0" dirty="0" err="1"/>
              <a:t>and</a:t>
            </a:r>
            <a:r>
              <a:rPr lang="de-AT" baseline="0" dirty="0"/>
              <a:t> </a:t>
            </a:r>
            <a:r>
              <a:rPr lang="de-AT" baseline="0" dirty="0" err="1"/>
              <a:t>ignore</a:t>
            </a:r>
            <a:r>
              <a:rPr lang="de-AT" baseline="0" dirty="0"/>
              <a:t> it. </a:t>
            </a:r>
            <a:r>
              <a:rPr lang="de-AT" baseline="0" dirty="0" err="1"/>
              <a:t>Make</a:t>
            </a:r>
            <a:r>
              <a:rPr lang="de-AT" baseline="0" dirty="0"/>
              <a:t> </a:t>
            </a:r>
            <a:r>
              <a:rPr lang="de-AT" baseline="0" dirty="0" err="1"/>
              <a:t>decisions</a:t>
            </a:r>
            <a:r>
              <a:rPr lang="de-AT" baseline="0" dirty="0"/>
              <a:t> </a:t>
            </a:r>
            <a:r>
              <a:rPr lang="de-AT" baseline="0" dirty="0" err="1"/>
              <a:t>first</a:t>
            </a:r>
            <a:r>
              <a:rPr lang="de-AT" baseline="0" dirty="0"/>
              <a:t> </a:t>
            </a:r>
            <a:r>
              <a:rPr lang="de-AT" baseline="0" dirty="0" err="1"/>
              <a:t>and</a:t>
            </a:r>
            <a:r>
              <a:rPr lang="de-AT" baseline="0" dirty="0"/>
              <a:t> </a:t>
            </a:r>
            <a:r>
              <a:rPr lang="de-AT" baseline="0" dirty="0" err="1"/>
              <a:t>look</a:t>
            </a:r>
            <a:r>
              <a:rPr lang="de-AT" baseline="0" dirty="0"/>
              <a:t> </a:t>
            </a:r>
            <a:r>
              <a:rPr lang="de-AT" baseline="0" dirty="0" err="1"/>
              <a:t>for</a:t>
            </a:r>
            <a:r>
              <a:rPr lang="de-AT" baseline="0" dirty="0"/>
              <a:t> </a:t>
            </a:r>
            <a:r>
              <a:rPr lang="de-AT" baseline="0" dirty="0" err="1"/>
              <a:t>the</a:t>
            </a:r>
            <a:r>
              <a:rPr lang="de-AT" baseline="0" dirty="0"/>
              <a:t> relevant </a:t>
            </a:r>
            <a:r>
              <a:rPr lang="de-AT" baseline="0" dirty="0" err="1"/>
              <a:t>information</a:t>
            </a:r>
            <a:r>
              <a:rPr lang="de-AT" baseline="0" dirty="0"/>
              <a:t> </a:t>
            </a:r>
            <a:r>
              <a:rPr lang="de-AT" baseline="0" dirty="0" err="1"/>
              <a:t>afterwards</a:t>
            </a:r>
            <a:r>
              <a:rPr lang="de-AT" baseline="0" dirty="0"/>
              <a:t>.“</a:t>
            </a:r>
          </a:p>
          <a:p>
            <a:endParaRPr lang="de-AT" baseline="0" dirty="0"/>
          </a:p>
          <a:p>
            <a:r>
              <a:rPr lang="de-AT" baseline="0" dirty="0"/>
              <a:t>Die Lösung sucht nach einem passenden Problem</a:t>
            </a:r>
          </a:p>
          <a:p>
            <a:endParaRPr lang="de-AT" baseline="0" dirty="0"/>
          </a:p>
          <a:p>
            <a:r>
              <a:rPr lang="de-AT" baseline="0" dirty="0"/>
              <a:t>Entscheidungsfehler: „</a:t>
            </a:r>
            <a:r>
              <a:rPr lang="de-AT" baseline="0" dirty="0" err="1"/>
              <a:t>Sunk</a:t>
            </a:r>
            <a:r>
              <a:rPr lang="de-AT" baseline="0" dirty="0"/>
              <a:t> </a:t>
            </a:r>
            <a:r>
              <a:rPr lang="de-AT" baseline="0" dirty="0" err="1"/>
              <a:t>costs</a:t>
            </a:r>
            <a:r>
              <a:rPr lang="de-AT" baseline="0" dirty="0"/>
              <a:t>“ Verfügbarkeitsheuristiken, Repräsentativitätsheuristiken, Anker, Eskalation der Selbstverpflichtung (Wer zu lange auf den Bus gewartet hat wird weniger bereit sein zu Fuß zu gehen, weil viel Zeit investiert wurde und der Bus „jeden Moment kommen müsste“)</a:t>
            </a:r>
          </a:p>
          <a:p>
            <a:endParaRPr lang="de-AT" baseline="0" dirty="0"/>
          </a:p>
          <a:p>
            <a:r>
              <a:rPr lang="de-AT" baseline="0" dirty="0" err="1"/>
              <a:t>Planning</a:t>
            </a:r>
            <a:r>
              <a:rPr lang="de-AT" baseline="0" dirty="0"/>
              <a:t> </a:t>
            </a:r>
            <a:r>
              <a:rPr lang="de-AT" baseline="0" dirty="0" err="1"/>
              <a:t>Fallacy</a:t>
            </a:r>
            <a:r>
              <a:rPr lang="de-AT" baseline="0" dirty="0"/>
              <a:t>: Unterschätzen der Zeit, die eine Realisierung braucht, </a:t>
            </a:r>
          </a:p>
          <a:p>
            <a:endParaRPr lang="de-AT" baseline="0" dirty="0"/>
          </a:p>
          <a:p>
            <a:r>
              <a:rPr lang="de-AT" baseline="0" dirty="0"/>
              <a:t>Meetings </a:t>
            </a:r>
            <a:r>
              <a:rPr lang="de-AT" baseline="0" dirty="0" err="1"/>
              <a:t>can</a:t>
            </a:r>
            <a:r>
              <a:rPr lang="de-AT" baseline="0" dirty="0"/>
              <a:t> </a:t>
            </a:r>
            <a:r>
              <a:rPr lang="de-AT" baseline="0" dirty="0" err="1"/>
              <a:t>be</a:t>
            </a:r>
            <a:r>
              <a:rPr lang="de-AT" baseline="0" dirty="0"/>
              <a:t> </a:t>
            </a:r>
            <a:r>
              <a:rPr lang="de-AT" baseline="0" dirty="0" err="1"/>
              <a:t>viewed</a:t>
            </a:r>
            <a:r>
              <a:rPr lang="de-AT" baseline="0" dirty="0"/>
              <a:t> </a:t>
            </a:r>
            <a:r>
              <a:rPr lang="de-AT" baseline="0" dirty="0" err="1"/>
              <a:t>as</a:t>
            </a:r>
            <a:r>
              <a:rPr lang="de-AT" baseline="0" dirty="0"/>
              <a:t> </a:t>
            </a:r>
            <a:r>
              <a:rPr lang="de-AT" baseline="0" dirty="0" err="1"/>
              <a:t>interruptions</a:t>
            </a:r>
            <a:r>
              <a:rPr lang="de-AT" baseline="0" dirty="0"/>
              <a:t> </a:t>
            </a:r>
            <a:r>
              <a:rPr lang="de-AT" baseline="0" dirty="0" err="1"/>
              <a:t>of</a:t>
            </a:r>
            <a:r>
              <a:rPr lang="de-AT" baseline="0" dirty="0"/>
              <a:t> </a:t>
            </a:r>
            <a:r>
              <a:rPr lang="de-AT" baseline="0" dirty="0" err="1"/>
              <a:t>the</a:t>
            </a:r>
            <a:r>
              <a:rPr lang="de-AT" baseline="0" dirty="0"/>
              <a:t> </a:t>
            </a:r>
            <a:r>
              <a:rPr lang="de-AT" baseline="0" dirty="0" err="1"/>
              <a:t>work</a:t>
            </a:r>
            <a:r>
              <a:rPr lang="de-AT" baseline="0" dirty="0"/>
              <a:t> </a:t>
            </a:r>
            <a:r>
              <a:rPr lang="de-AT" baseline="0" dirty="0" err="1"/>
              <a:t>that</a:t>
            </a:r>
            <a:r>
              <a:rPr lang="de-AT" baseline="0" dirty="0"/>
              <a:t> must </a:t>
            </a:r>
            <a:r>
              <a:rPr lang="de-AT" baseline="0" dirty="0" err="1"/>
              <a:t>be</a:t>
            </a:r>
            <a:r>
              <a:rPr lang="de-AT" baseline="0" dirty="0"/>
              <a:t> </a:t>
            </a:r>
            <a:r>
              <a:rPr lang="de-AT" baseline="0" dirty="0" err="1"/>
              <a:t>done</a:t>
            </a:r>
            <a:r>
              <a:rPr lang="de-AT" baseline="0" dirty="0"/>
              <a:t>, </a:t>
            </a:r>
            <a:r>
              <a:rPr lang="de-AT" baseline="0" dirty="0" err="1"/>
              <a:t>particularly</a:t>
            </a:r>
            <a:r>
              <a:rPr lang="de-AT" baseline="0" dirty="0"/>
              <a:t> </a:t>
            </a:r>
            <a:r>
              <a:rPr lang="de-AT" baseline="0" dirty="0" err="1"/>
              <a:t>by</a:t>
            </a:r>
            <a:r>
              <a:rPr lang="de-AT" baseline="0" dirty="0"/>
              <a:t> </a:t>
            </a:r>
            <a:r>
              <a:rPr lang="de-AT" baseline="0" dirty="0" err="1"/>
              <a:t>those</a:t>
            </a:r>
            <a:r>
              <a:rPr lang="de-AT" baseline="0" dirty="0"/>
              <a:t> </a:t>
            </a:r>
            <a:r>
              <a:rPr lang="de-AT" baseline="0" dirty="0" err="1"/>
              <a:t>who</a:t>
            </a:r>
            <a:r>
              <a:rPr lang="de-AT" baseline="0" dirty="0"/>
              <a:t> do not </a:t>
            </a:r>
            <a:r>
              <a:rPr lang="de-AT" baseline="0" dirty="0" err="1"/>
              <a:t>need</a:t>
            </a:r>
            <a:r>
              <a:rPr lang="de-AT" baseline="0" dirty="0"/>
              <a:t> </a:t>
            </a:r>
            <a:r>
              <a:rPr lang="de-AT" baseline="0" dirty="0" err="1"/>
              <a:t>to</a:t>
            </a:r>
            <a:r>
              <a:rPr lang="de-AT" baseline="0" dirty="0"/>
              <a:t> </a:t>
            </a:r>
            <a:r>
              <a:rPr lang="de-AT" baseline="0" dirty="0" err="1"/>
              <a:t>coordinated</a:t>
            </a:r>
            <a:r>
              <a:rPr lang="de-AT" baseline="0" dirty="0"/>
              <a:t> </a:t>
            </a:r>
            <a:r>
              <a:rPr lang="de-AT" baseline="0" dirty="0" err="1"/>
              <a:t>their</a:t>
            </a:r>
            <a:r>
              <a:rPr lang="de-AT" baseline="0" dirty="0"/>
              <a:t> </a:t>
            </a:r>
            <a:r>
              <a:rPr lang="de-AT" baseline="0" dirty="0" err="1"/>
              <a:t>activities</a:t>
            </a:r>
            <a:r>
              <a:rPr lang="de-AT" baseline="0" dirty="0"/>
              <a:t> </a:t>
            </a:r>
            <a:r>
              <a:rPr lang="de-AT" baseline="0" dirty="0" err="1"/>
              <a:t>with</a:t>
            </a:r>
            <a:r>
              <a:rPr lang="de-AT" baseline="0" dirty="0"/>
              <a:t> </a:t>
            </a:r>
            <a:r>
              <a:rPr lang="de-AT" baseline="0" dirty="0" err="1"/>
              <a:t>others</a:t>
            </a:r>
            <a:r>
              <a:rPr lang="de-AT" baseline="0" dirty="0"/>
              <a:t>. </a:t>
            </a:r>
            <a:endParaRPr lang="de-AT" dirty="0"/>
          </a:p>
        </p:txBody>
      </p:sp>
      <p:sp>
        <p:nvSpPr>
          <p:cNvPr id="4" name="Foliennummernplatzhalter 3"/>
          <p:cNvSpPr>
            <a:spLocks noGrp="1"/>
          </p:cNvSpPr>
          <p:nvPr>
            <p:ph type="sldNum" sz="quarter" idx="10"/>
          </p:nvPr>
        </p:nvSpPr>
        <p:spPr/>
        <p:txBody>
          <a:bodyPr/>
          <a:lstStyle/>
          <a:p>
            <a:pPr>
              <a:defRPr/>
            </a:pPr>
            <a:fld id="{213A1372-38E9-4F61-B76A-F6FE7AA4A904}" type="slidenum">
              <a:rPr lang="de-AT" smtClean="0"/>
              <a:pPr>
                <a:defRPr/>
              </a:pPr>
              <a:t>6</a:t>
            </a:fld>
            <a:endParaRPr lang="de-AT" dirty="0"/>
          </a:p>
        </p:txBody>
      </p:sp>
    </p:spTree>
    <p:extLst>
      <p:ext uri="{BB962C8B-B14F-4D97-AF65-F5344CB8AC3E}">
        <p14:creationId xmlns:p14="http://schemas.microsoft.com/office/powerpoint/2010/main" val="336686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AT" sz="1000" dirty="0"/>
              <a:t>Hidden Profile</a:t>
            </a:r>
            <a:r>
              <a:rPr lang="de-AT" sz="1000" baseline="0" dirty="0"/>
              <a:t> </a:t>
            </a:r>
            <a:r>
              <a:rPr lang="de-AT" sz="1000" dirty="0"/>
              <a:t>Paradigma:</a:t>
            </a:r>
          </a:p>
          <a:p>
            <a:pPr marL="225217" indent="-225217" defTabSz="900867">
              <a:buFontTx/>
              <a:buAutoNum type="arabicPeriod"/>
              <a:defRPr/>
            </a:pPr>
            <a:r>
              <a:rPr lang="de-AT" sz="1000" dirty="0"/>
              <a:t>Über manche</a:t>
            </a:r>
            <a:r>
              <a:rPr lang="de-AT" sz="1000" baseline="0" dirty="0"/>
              <a:t> Informationen </a:t>
            </a:r>
            <a:r>
              <a:rPr lang="de-AT" sz="1000" dirty="0"/>
              <a:t>verfügen alle Gruppenmitglieder; über manche</a:t>
            </a:r>
            <a:r>
              <a:rPr lang="de-AT" sz="1000" baseline="0" dirty="0"/>
              <a:t> Informationen verfügt nur jeweils 1 Mitglied</a:t>
            </a:r>
          </a:p>
          <a:p>
            <a:pPr marL="225217" indent="-225217">
              <a:buAutoNum type="arabicPeriod"/>
            </a:pPr>
            <a:r>
              <a:rPr lang="de-AT" sz="1000" dirty="0"/>
              <a:t>Es gibt eine optimale Lösung/Alternative</a:t>
            </a:r>
            <a:r>
              <a:rPr lang="de-AT" sz="1000" baseline="0" dirty="0"/>
              <a:t> </a:t>
            </a:r>
          </a:p>
          <a:p>
            <a:pPr marL="225217" indent="-225217">
              <a:buAutoNum type="arabicPeriod"/>
            </a:pPr>
            <a:r>
              <a:rPr lang="de-AT" sz="1000" dirty="0"/>
              <a:t>Würden/werden</a:t>
            </a:r>
            <a:r>
              <a:rPr lang="de-AT" sz="1000" baseline="0" dirty="0"/>
              <a:t> nur die geteilten Informationen berücksichtigt, kommt die Gruppe notwendigerweise zu einer falschen (suboptimalen) Lösung.</a:t>
            </a:r>
          </a:p>
          <a:p>
            <a:pPr marL="225217" indent="-225217">
              <a:buAutoNum type="arabicPeriod"/>
            </a:pPr>
            <a:r>
              <a:rPr lang="de-AT" sz="1000" baseline="0" dirty="0"/>
              <a:t>Die optimale Lösung kann also nur dann von der Gruppe ermittelt werden, wenn alle ungeteilten Informationen berücksichtigt werden. </a:t>
            </a:r>
          </a:p>
          <a:p>
            <a:endParaRPr lang="de-AT" sz="1000" baseline="0" dirty="0"/>
          </a:p>
          <a:p>
            <a:r>
              <a:rPr lang="de-AT" sz="1000" baseline="0" dirty="0"/>
              <a:t>Der ursprüngliche Gedanke war, dass (nach der persuasive </a:t>
            </a:r>
            <a:r>
              <a:rPr lang="de-AT" sz="1000" baseline="0" dirty="0" err="1"/>
              <a:t>arguments</a:t>
            </a:r>
            <a:r>
              <a:rPr lang="de-AT" sz="1000" baseline="0" dirty="0"/>
              <a:t> </a:t>
            </a:r>
            <a:r>
              <a:rPr lang="de-AT" sz="1000" baseline="0" dirty="0" err="1"/>
              <a:t>theory</a:t>
            </a:r>
            <a:r>
              <a:rPr lang="de-AT" sz="1000" baseline="0" dirty="0"/>
              <a:t> </a:t>
            </a:r>
            <a:r>
              <a:rPr lang="de-AT" sz="1000" baseline="0" dirty="0" err="1"/>
              <a:t>of</a:t>
            </a:r>
            <a:r>
              <a:rPr lang="de-AT" sz="1000" baseline="0" dirty="0"/>
              <a:t> </a:t>
            </a:r>
            <a:r>
              <a:rPr lang="de-AT" sz="1000" baseline="0" dirty="0" err="1"/>
              <a:t>influence</a:t>
            </a:r>
            <a:r>
              <a:rPr lang="de-AT" sz="1000" baseline="0" dirty="0"/>
              <a:t>; </a:t>
            </a:r>
            <a:r>
              <a:rPr lang="de-AT" sz="1000" baseline="0" dirty="0" err="1"/>
              <a:t>Burnstein</a:t>
            </a:r>
            <a:r>
              <a:rPr lang="de-AT" sz="1000" baseline="0" dirty="0"/>
              <a:t> &amp; </a:t>
            </a:r>
            <a:r>
              <a:rPr lang="de-AT" sz="1000" baseline="0" dirty="0" err="1"/>
              <a:t>Vinokur</a:t>
            </a:r>
            <a:r>
              <a:rPr lang="de-AT" sz="1000" baseline="0" dirty="0"/>
              <a:t>, 1977) neue Argumente einflussreicher sein sollten als bekannte, und dass daher sehr wahrscheinlich die ungeteilten Infos angemessen berücksichtigt würden. Gefunden wurde durchwegs das Gegenteil (beginnend mit </a:t>
            </a:r>
            <a:r>
              <a:rPr lang="de-AT" sz="1000" baseline="0" dirty="0" err="1"/>
              <a:t>Stasser</a:t>
            </a:r>
            <a:r>
              <a:rPr lang="de-AT" sz="1000" baseline="0" dirty="0"/>
              <a:t> &amp; Titus, 1985). </a:t>
            </a:r>
          </a:p>
          <a:p>
            <a:endParaRPr lang="de-AT" sz="1000" baseline="0" dirty="0"/>
          </a:p>
          <a:p>
            <a:r>
              <a:rPr lang="de-AT" sz="1000" baseline="0" dirty="0" err="1"/>
              <a:t>Stasser</a:t>
            </a:r>
            <a:r>
              <a:rPr lang="de-AT" sz="1000" baseline="0" dirty="0"/>
              <a:t> &amp;  Titus (1985): </a:t>
            </a:r>
          </a:p>
          <a:p>
            <a:pPr marL="168913" indent="-168913">
              <a:buFont typeface="Arial" pitchFamily="34" charset="0"/>
              <a:buChar char="•"/>
            </a:pPr>
            <a:r>
              <a:rPr lang="de-AT" sz="1000" baseline="0" dirty="0"/>
              <a:t>Drei Kandidaten für eine Position, </a:t>
            </a:r>
          </a:p>
          <a:p>
            <a:pPr marL="168913" indent="-168913">
              <a:buFont typeface="Arial" pitchFamily="34" charset="0"/>
              <a:buChar char="•"/>
            </a:pPr>
            <a:r>
              <a:rPr lang="de-AT" sz="1000" baseline="0" dirty="0"/>
              <a:t>Profil von Kandidat A enthält </a:t>
            </a:r>
          </a:p>
          <a:p>
            <a:pPr marL="619346" lvl="1" indent="-168913">
              <a:buFont typeface="Arial" pitchFamily="34" charset="0"/>
              <a:buChar char="•"/>
            </a:pPr>
            <a:r>
              <a:rPr lang="de-AT" sz="1000" baseline="0" dirty="0"/>
              <a:t>mehr positive Attribute als B und C (8 </a:t>
            </a:r>
            <a:r>
              <a:rPr lang="de-AT" sz="1000" baseline="0" dirty="0" err="1"/>
              <a:t>vs</a:t>
            </a:r>
            <a:r>
              <a:rPr lang="de-AT" sz="1000" baseline="0" dirty="0"/>
              <a:t> je 4), </a:t>
            </a:r>
          </a:p>
          <a:p>
            <a:pPr marL="619346" lvl="1" indent="-168913">
              <a:buFont typeface="Arial" pitchFamily="34" charset="0"/>
              <a:buChar char="•"/>
            </a:pPr>
            <a:r>
              <a:rPr lang="de-AT" sz="1000" baseline="0" dirty="0"/>
              <a:t>weniger neutrale Attribute als B und C (4 </a:t>
            </a:r>
            <a:r>
              <a:rPr lang="de-AT" sz="1000" baseline="0" dirty="0" err="1"/>
              <a:t>vs</a:t>
            </a:r>
            <a:r>
              <a:rPr lang="de-AT" sz="1000" baseline="0" dirty="0"/>
              <a:t> je 8) und </a:t>
            </a:r>
          </a:p>
          <a:p>
            <a:pPr marL="619346" lvl="1" indent="-168913">
              <a:buFont typeface="Arial" pitchFamily="34" charset="0"/>
              <a:buChar char="•"/>
            </a:pPr>
            <a:r>
              <a:rPr lang="de-AT" sz="1000" baseline="0" dirty="0"/>
              <a:t>gleich viele negative Attribute wie B und C (je 4). </a:t>
            </a:r>
          </a:p>
          <a:p>
            <a:pPr marL="900867" lvl="2"/>
            <a:r>
              <a:rPr lang="de-AT" sz="1000" baseline="0" dirty="0">
                <a:sym typeface="Wingdings" pitchFamily="2" charset="2"/>
              </a:rPr>
              <a:t> </a:t>
            </a:r>
            <a:r>
              <a:rPr lang="de-AT" sz="1000" baseline="0" dirty="0"/>
              <a:t>heißt: A ist die optimale Lösung.</a:t>
            </a:r>
          </a:p>
          <a:p>
            <a:pPr marL="168913" indent="-168913">
              <a:buFont typeface="Arial" pitchFamily="34" charset="0"/>
              <a:buChar char="•"/>
            </a:pPr>
            <a:r>
              <a:rPr lang="de-AT" sz="1000" baseline="0" dirty="0"/>
              <a:t>3 </a:t>
            </a:r>
            <a:r>
              <a:rPr lang="de-AT" sz="1000" baseline="0" dirty="0" err="1"/>
              <a:t>exp</a:t>
            </a:r>
            <a:r>
              <a:rPr lang="de-AT" sz="1000" baseline="0" dirty="0"/>
              <a:t>. Bedingungen: </a:t>
            </a:r>
          </a:p>
          <a:p>
            <a:pPr marL="619346" lvl="1" indent="-168913">
              <a:buFont typeface="Arial" pitchFamily="34" charset="0"/>
              <a:buChar char="•"/>
            </a:pPr>
            <a:r>
              <a:rPr lang="de-AT" sz="1000" baseline="0" dirty="0" err="1"/>
              <a:t>shared</a:t>
            </a:r>
            <a:r>
              <a:rPr lang="de-AT" sz="1000" baseline="0" dirty="0"/>
              <a:t> (alle Mitglieder besitzen alle Infos); </a:t>
            </a:r>
          </a:p>
          <a:p>
            <a:pPr marL="619346" lvl="1" indent="-168913">
              <a:buFont typeface="Arial" pitchFamily="34" charset="0"/>
              <a:buChar char="•"/>
            </a:pPr>
            <a:r>
              <a:rPr lang="de-AT" sz="1000" baseline="0" dirty="0" err="1"/>
              <a:t>Unshared</a:t>
            </a:r>
            <a:r>
              <a:rPr lang="de-AT" sz="1000" baseline="0" dirty="0"/>
              <a:t>/</a:t>
            </a:r>
            <a:r>
              <a:rPr lang="de-AT" sz="1000" baseline="0" dirty="0" err="1"/>
              <a:t>consensus</a:t>
            </a:r>
            <a:r>
              <a:rPr lang="de-AT" sz="1000" baseline="0" dirty="0"/>
              <a:t>: pos. Info für A und neg. Info für B </a:t>
            </a:r>
            <a:r>
              <a:rPr lang="de-AT" sz="1000" baseline="0" dirty="0" err="1"/>
              <a:t>unshared</a:t>
            </a:r>
            <a:r>
              <a:rPr lang="de-AT" sz="1000" baseline="0" dirty="0"/>
              <a:t> </a:t>
            </a:r>
            <a:r>
              <a:rPr lang="de-AT" sz="1000" baseline="0" dirty="0">
                <a:sym typeface="Wingdings" pitchFamily="2" charset="2"/>
              </a:rPr>
              <a:t> Präferenz für B vorprogrammiert</a:t>
            </a:r>
          </a:p>
          <a:p>
            <a:pPr marL="619346" lvl="1" indent="-168913">
              <a:buFont typeface="Arial" pitchFamily="34" charset="0"/>
              <a:buChar char="•"/>
            </a:pPr>
            <a:r>
              <a:rPr lang="de-AT" sz="1000" baseline="0" dirty="0" err="1">
                <a:sym typeface="Wingdings" pitchFamily="2" charset="2"/>
              </a:rPr>
              <a:t>Unshared</a:t>
            </a:r>
            <a:r>
              <a:rPr lang="de-AT" sz="1000" baseline="0" dirty="0">
                <a:sym typeface="Wingdings" pitchFamily="2" charset="2"/>
              </a:rPr>
              <a:t>/</a:t>
            </a:r>
            <a:r>
              <a:rPr lang="de-AT" sz="1000" baseline="0" dirty="0" err="1">
                <a:sym typeface="Wingdings" pitchFamily="2" charset="2"/>
              </a:rPr>
              <a:t>conflict</a:t>
            </a:r>
            <a:r>
              <a:rPr lang="de-AT" sz="1000" baseline="0" dirty="0">
                <a:sym typeface="Wingdings" pitchFamily="2" charset="2"/>
              </a:rPr>
              <a:t>: pos. Info für A und neg. Info für B und C </a:t>
            </a:r>
            <a:r>
              <a:rPr lang="de-AT" sz="1000" baseline="0" dirty="0" err="1">
                <a:sym typeface="Wingdings" pitchFamily="2" charset="2"/>
              </a:rPr>
              <a:t>unshared</a:t>
            </a:r>
            <a:r>
              <a:rPr lang="de-AT" sz="1000" baseline="0" dirty="0">
                <a:sym typeface="Wingdings" pitchFamily="2" charset="2"/>
              </a:rPr>
              <a:t>  A erscheint unattraktiver, aber B und C gleich attraktiv</a:t>
            </a:r>
          </a:p>
          <a:p>
            <a:pPr marL="450433" lvl="1"/>
            <a:endParaRPr lang="de-AT" sz="1000" baseline="0" dirty="0">
              <a:sym typeface="Wingdings" pitchFamily="2" charset="2"/>
            </a:endParaRPr>
          </a:p>
        </p:txBody>
      </p:sp>
      <p:sp>
        <p:nvSpPr>
          <p:cNvPr id="4" name="Foliennummernplatzhalter 3"/>
          <p:cNvSpPr>
            <a:spLocks noGrp="1"/>
          </p:cNvSpPr>
          <p:nvPr>
            <p:ph type="sldNum" sz="quarter" idx="10"/>
          </p:nvPr>
        </p:nvSpPr>
        <p:spPr/>
        <p:txBody>
          <a:bodyPr/>
          <a:lstStyle/>
          <a:p>
            <a:pPr>
              <a:defRPr/>
            </a:pPr>
            <a:fld id="{213A1372-38E9-4F61-B76A-F6FE7AA4A904}" type="slidenum">
              <a:rPr lang="de-AT" smtClean="0"/>
              <a:pPr>
                <a:defRPr/>
              </a:pPr>
              <a:t>13</a:t>
            </a:fld>
            <a:endParaRPr lang="de-AT" dirty="0"/>
          </a:p>
        </p:txBody>
      </p:sp>
    </p:spTree>
    <p:extLst>
      <p:ext uri="{BB962C8B-B14F-4D97-AF65-F5344CB8AC3E}">
        <p14:creationId xmlns:p14="http://schemas.microsoft.com/office/powerpoint/2010/main" val="337539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xfrm>
            <a:off x="581025" y="865188"/>
            <a:ext cx="5510213" cy="3444875"/>
          </a:xfrm>
          <a:noFill/>
          <a:ln>
            <a:solidFill>
              <a:srgbClr val="000000"/>
            </a:solidFill>
            <a:miter lim="800000"/>
            <a:headEnd/>
            <a:tailEnd/>
          </a:ln>
        </p:spPr>
      </p:sp>
      <p:sp>
        <p:nvSpPr>
          <p:cNvPr id="90114" name="Rectangle 3"/>
          <p:cNvSpPr>
            <a:spLocks noGrp="1"/>
          </p:cNvSpPr>
          <p:nvPr>
            <p:ph type="body" idx="1"/>
          </p:nvPr>
        </p:nvSpPr>
        <p:spPr>
          <a:xfrm>
            <a:off x="884342" y="4705864"/>
            <a:ext cx="4900408" cy="4462376"/>
          </a:xfrm>
          <a:noFill/>
          <a:ln/>
        </p:spPr>
        <p:txBody>
          <a:bodyPr/>
          <a:lstStyle/>
          <a:p>
            <a:pPr defTabSz="727021"/>
            <a:endParaRPr lang="de-DE" dirty="0"/>
          </a:p>
        </p:txBody>
      </p:sp>
    </p:spTree>
    <p:extLst>
      <p:ext uri="{BB962C8B-B14F-4D97-AF65-F5344CB8AC3E}">
        <p14:creationId xmlns:p14="http://schemas.microsoft.com/office/powerpoint/2010/main" val="1877687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16" name="Grafik 15">
            <a:extLst>
              <a:ext uri="{FF2B5EF4-FFF2-40B4-BE49-F238E27FC236}">
                <a16:creationId xmlns:a16="http://schemas.microsoft.com/office/drawing/2014/main" id="{BCE2647B-5073-4CAC-9C5E-8009FCC05365}"/>
              </a:ext>
            </a:extLst>
          </p:cNvPr>
          <p:cNvPicPr>
            <a:picLocks noChangeAspect="1"/>
          </p:cNvPicPr>
          <p:nvPr userDrawn="1"/>
        </p:nvPicPr>
        <p:blipFill>
          <a:blip r:embed="rId3"/>
          <a:stretch>
            <a:fillRect/>
          </a:stretch>
        </p:blipFill>
        <p:spPr>
          <a:xfrm>
            <a:off x="6579375" y="1065910"/>
            <a:ext cx="1849165" cy="975600"/>
          </a:xfrm>
          <a:prstGeom prst="rect">
            <a:avLst/>
          </a:prstGeom>
        </p:spPr>
      </p:pic>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pPr marL="0" lvl="0" defTabSz="914400"/>
            <a:r>
              <a:rPr lang="de-DE"/>
              <a:t>Textmasterformat bearbeiten</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7" name="Grafik 16">
            <a:extLst>
              <a:ext uri="{FF2B5EF4-FFF2-40B4-BE49-F238E27FC236}">
                <a16:creationId xmlns:a16="http://schemas.microsoft.com/office/drawing/2014/main" id="{577A3717-F920-47F5-9A6A-43B4555D24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1096689772"/>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pic>
        <p:nvPicPr>
          <p:cNvPr id="15" name="Grafik 14">
            <a:extLst>
              <a:ext uri="{FF2B5EF4-FFF2-40B4-BE49-F238E27FC236}">
                <a16:creationId xmlns:a16="http://schemas.microsoft.com/office/drawing/2014/main" id="{181D7EAB-0BA7-4E01-91B2-EC9EF18DB6A6}"/>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7E0998BC-97DF-4E25-87DA-15ED5E16C4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
        <p:nvSpPr>
          <p:cNvPr id="16" name="Slide Number Placeholder 5"/>
          <p:cNvSpPr>
            <a:spLocks noGrp="1"/>
          </p:cNvSpPr>
          <p:nvPr>
            <p:ph type="sldNum" sz="quarter" idx="14"/>
          </p:nvPr>
        </p:nvSpPr>
        <p:spPr>
          <a:xfrm>
            <a:off x="457200" y="5323565"/>
            <a:ext cx="892150" cy="258085"/>
          </a:xfrm>
        </p:spPr>
        <p:txBody>
          <a:bodyPr/>
          <a:lstStyle/>
          <a:p>
            <a:fld id="{BE3DC40E-DBBE-4E2D-9EEC-FBF0DA0E9179}" type="slidenum">
              <a:rPr lang="de-AT" smtClean="0"/>
              <a:pPr/>
              <a:t>‹Nr.›</a:t>
            </a:fld>
            <a:endParaRPr lang="de-AT" dirty="0"/>
          </a:p>
        </p:txBody>
      </p:sp>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Einzeiligen Titel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pic>
        <p:nvPicPr>
          <p:cNvPr id="16" name="Grafik 15">
            <a:extLst>
              <a:ext uri="{FF2B5EF4-FFF2-40B4-BE49-F238E27FC236}">
                <a16:creationId xmlns:a16="http://schemas.microsoft.com/office/drawing/2014/main" id="{8CE3C7E9-F05D-4DB6-844F-097DC39A0AE4}"/>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0DCF4C52-7450-4216-AD35-23E4508F83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
        <p:nvSpPr>
          <p:cNvPr id="18" name="Slide Number Placeholder 5"/>
          <p:cNvSpPr>
            <a:spLocks noGrp="1"/>
          </p:cNvSpPr>
          <p:nvPr>
            <p:ph type="sldNum" sz="quarter" idx="14"/>
          </p:nvPr>
        </p:nvSpPr>
        <p:spPr>
          <a:xfrm>
            <a:off x="457200" y="5323565"/>
            <a:ext cx="892150" cy="258085"/>
          </a:xfrm>
        </p:spPr>
        <p:txBody>
          <a:bodyPr/>
          <a:lstStyle/>
          <a:p>
            <a:fld id="{BE3DC40E-DBBE-4E2D-9EEC-FBF0DA0E9179}" type="slidenum">
              <a:rPr lang="de-AT" smtClean="0"/>
              <a:pPr/>
              <a:t>‹Nr.›</a:t>
            </a:fld>
            <a:endParaRPr lang="de-AT" dirty="0"/>
          </a:p>
        </p:txBody>
      </p:sp>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de-AT" dirty="0"/>
              <a:t>Platzhalter für Objekte</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2" name="Titel 1"/>
          <p:cNvSpPr>
            <a:spLocks noGrp="1"/>
          </p:cNvSpPr>
          <p:nvPr>
            <p:ph type="title"/>
          </p:nvPr>
        </p:nvSpPr>
        <p:spPr/>
        <p:txBody>
          <a:bodyPr/>
          <a:lstStyle/>
          <a:p>
            <a:r>
              <a:rPr lang="de-DE"/>
              <a:t>Titelmasterformat durch Klicken bearbeiten</a:t>
            </a:r>
            <a:endParaRPr lang="de-AT" dirty="0"/>
          </a:p>
        </p:txBody>
      </p:sp>
      <p:pic>
        <p:nvPicPr>
          <p:cNvPr id="6" name="Grafik 5">
            <a:extLst>
              <a:ext uri="{FF2B5EF4-FFF2-40B4-BE49-F238E27FC236}">
                <a16:creationId xmlns:a16="http://schemas.microsoft.com/office/drawing/2014/main" id="{13B1CA4E-C398-49A1-9CD7-D9ACEA72DBE3}"/>
              </a:ext>
            </a:extLst>
          </p:cNvPr>
          <p:cNvPicPr>
            <a:picLocks noChangeAspect="1"/>
          </p:cNvPicPr>
          <p:nvPr userDrawn="1"/>
        </p:nvPicPr>
        <p:blipFill>
          <a:blip r:embed="rId2"/>
          <a:stretch>
            <a:fillRect/>
          </a:stretch>
        </p:blipFill>
        <p:spPr>
          <a:xfrm>
            <a:off x="7711621" y="288569"/>
            <a:ext cx="1170000" cy="617280"/>
          </a:xfrm>
          <a:prstGeom prst="rect">
            <a:avLst/>
          </a:prstGeom>
        </p:spPr>
      </p:pic>
      <p:sp>
        <p:nvSpPr>
          <p:cNvPr id="9" name="Slide Number Placeholder 5"/>
          <p:cNvSpPr>
            <a:spLocks noGrp="1"/>
          </p:cNvSpPr>
          <p:nvPr>
            <p:ph type="sldNum" sz="quarter" idx="14"/>
          </p:nvPr>
        </p:nvSpPr>
        <p:spPr>
          <a:xfrm>
            <a:off x="457200" y="5323565"/>
            <a:ext cx="892150" cy="258085"/>
          </a:xfrm>
          <a:prstGeom prst="rect">
            <a:avLst/>
          </a:prstGeom>
        </p:spPr>
        <p:txBody>
          <a:bodyPr/>
          <a:lstStyle/>
          <a:p>
            <a:fld id="{BE3DC40E-DBBE-4E2D-9EEC-FBF0DA0E9179}" type="slidenum">
              <a:rPr lang="de-AT" smtClean="0"/>
              <a:pPr/>
              <a:t>‹Nr.›</a:t>
            </a:fld>
            <a:endParaRPr lang="de-AT" dirty="0"/>
          </a:p>
        </p:txBody>
      </p:sp>
      <p:pic>
        <p:nvPicPr>
          <p:cNvPr id="10" name="Grafik 9">
            <a:extLst>
              <a:ext uri="{FF2B5EF4-FFF2-40B4-BE49-F238E27FC236}">
                <a16:creationId xmlns:a16="http://schemas.microsoft.com/office/drawing/2014/main" id="{0DCF4C52-7450-4216-AD35-23E4508F83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2" name="Titel 1"/>
          <p:cNvSpPr>
            <a:spLocks noGrp="1"/>
          </p:cNvSpPr>
          <p:nvPr>
            <p:ph type="title"/>
          </p:nvPr>
        </p:nvSpPr>
        <p:spPr/>
        <p:txBody>
          <a:bodyPr/>
          <a:lstStyle/>
          <a:p>
            <a:r>
              <a:rPr lang="de-DE"/>
              <a:t>Titelmasterformat durch Klicken bearbeiten</a:t>
            </a:r>
            <a:endParaRPr lang="de-AT" dirty="0"/>
          </a:p>
        </p:txBody>
      </p:sp>
      <p:sp>
        <p:nvSpPr>
          <p:cNvPr id="8" name="Slide Number Placeholder 5"/>
          <p:cNvSpPr>
            <a:spLocks noGrp="1"/>
          </p:cNvSpPr>
          <p:nvPr>
            <p:ph type="sldNum" sz="quarter" idx="14"/>
          </p:nvPr>
        </p:nvSpPr>
        <p:spPr>
          <a:xfrm>
            <a:off x="457200" y="5323565"/>
            <a:ext cx="892150" cy="258085"/>
          </a:xfrm>
          <a:prstGeom prst="rect">
            <a:avLst/>
          </a:prstGeom>
        </p:spPr>
        <p:txBody>
          <a:bodyPr/>
          <a:lstStyle/>
          <a:p>
            <a:fld id="{BE3DC40E-DBBE-4E2D-9EEC-FBF0DA0E9179}" type="slidenum">
              <a:rPr lang="de-AT" smtClean="0"/>
              <a:pPr/>
              <a:t>‹Nr.›</a:t>
            </a:fld>
            <a:endParaRPr lang="de-AT"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de-AT"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AT" sz="1000" b="0" i="0" u="none" strike="noStrike" kern="1200" cap="none" spc="0" normalizeH="0" baseline="0" noProof="0" dirty="0">
                <a:ln>
                  <a:noFill/>
                </a:ln>
                <a:solidFill>
                  <a:srgbClr val="000000"/>
                </a:solidFill>
                <a:effectLst/>
                <a:uLnTx/>
                <a:uFillTx/>
                <a:latin typeface="+mn-lt"/>
                <a:ea typeface="+mn-ea"/>
                <a:cs typeface="+mn-cs"/>
              </a:rPr>
              <a:t>Hier Adressdaten eingeben</a:t>
            </a:r>
          </a:p>
        </p:txBody>
      </p:sp>
      <p:sp>
        <p:nvSpPr>
          <p:cNvPr id="12" name="Slide Number Placeholder 5"/>
          <p:cNvSpPr>
            <a:spLocks noGrp="1"/>
          </p:cNvSpPr>
          <p:nvPr>
            <p:ph type="sldNum" sz="quarter" idx="14"/>
          </p:nvPr>
        </p:nvSpPr>
        <p:spPr>
          <a:xfrm>
            <a:off x="457200" y="5323565"/>
            <a:ext cx="892150" cy="258085"/>
          </a:xfrm>
          <a:prstGeom prst="rect">
            <a:avLst/>
          </a:prstGeom>
        </p:spPr>
        <p:txBody>
          <a:bodyPr/>
          <a:lstStyle/>
          <a:p>
            <a:fld id="{BE3DC40E-DBBE-4E2D-9EEC-FBF0DA0E9179}" type="slidenum">
              <a:rPr lang="de-AT" smtClean="0"/>
              <a:pPr/>
              <a:t>‹Nr.›</a:t>
            </a:fld>
            <a:endParaRPr lang="de-AT"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Text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Titelmasterformat durch Klicken bearbeiten</a:t>
            </a:r>
            <a:endParaRPr lang="de-AT" dirty="0"/>
          </a:p>
        </p:txBody>
      </p:sp>
      <p:sp>
        <p:nvSpPr>
          <p:cNvPr id="8" name="Content Placeholder 2"/>
          <p:cNvSpPr>
            <a:spLocks noGrp="1"/>
          </p:cNvSpPr>
          <p:nvPr>
            <p:ph idx="20"/>
          </p:nvPr>
        </p:nvSpPr>
        <p:spPr>
          <a:xfrm>
            <a:off x="386557" y="1290693"/>
            <a:ext cx="8385968" cy="4027080"/>
          </a:xfrm>
          <a:prstGeom prst="rect">
            <a:avLst/>
          </a:prstGeom>
        </p:spPr>
        <p:txBody>
          <a:bodyPr lIns="0" tIns="0" rIns="0" bIns="0"/>
          <a:lstStyle>
            <a:lvl1pPr marL="222241" indent="-222241">
              <a:buClr>
                <a:schemeClr val="tx2"/>
              </a:buClr>
              <a:buSzPct val="80000"/>
              <a:buFont typeface="Lucida Sans Unicode" panose="020B0602030504020204" pitchFamily="34" charset="0"/>
              <a:buChar char="▶"/>
              <a:defRPr sz="2000">
                <a:latin typeface="Myriad Pro"/>
                <a:cs typeface="Arial" panose="020B0604020202020204" pitchFamily="34" charset="0"/>
              </a:defRPr>
            </a:lvl1pPr>
            <a:lvl2pPr marL="373048" indent="-150806">
              <a:buClr>
                <a:schemeClr val="tx2"/>
              </a:buClr>
              <a:buFont typeface="Wingdings" panose="05000000000000000000" pitchFamily="2" charset="2"/>
              <a:buChar char="§"/>
              <a:defRPr sz="1667">
                <a:latin typeface="Myriad Pro"/>
                <a:cs typeface="Arial" panose="020B0604020202020204" pitchFamily="34" charset="0"/>
              </a:defRPr>
            </a:lvl2pPr>
            <a:lvl3pPr marL="523854" indent="-150806">
              <a:buClr>
                <a:schemeClr val="accent1"/>
              </a:buClr>
              <a:defRPr sz="1500">
                <a:latin typeface="Myriad Pro"/>
                <a:cs typeface="Arial" panose="020B0604020202020204" pitchFamily="34" charset="0"/>
              </a:defRPr>
            </a:lvl3pPr>
            <a:lvl4pPr marL="674661" indent="-150806">
              <a:buClr>
                <a:schemeClr val="accent1"/>
              </a:buClr>
              <a:defRPr sz="1333">
                <a:latin typeface="Myriad Pro"/>
                <a:cs typeface="Arial" panose="020B0604020202020204" pitchFamily="34" charset="0"/>
              </a:defRPr>
            </a:lvl4pPr>
            <a:lvl5pPr marL="825467" indent="-150806">
              <a:buClr>
                <a:schemeClr val="accent1"/>
              </a:buClr>
              <a:defRPr sz="1333">
                <a:latin typeface="Myriad Pro"/>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Foliennummernplatzhalter 13"/>
          <p:cNvSpPr>
            <a:spLocks noGrp="1"/>
          </p:cNvSpPr>
          <p:nvPr>
            <p:ph type="sldNum" sz="quarter" idx="4"/>
          </p:nvPr>
        </p:nvSpPr>
        <p:spPr>
          <a:xfrm>
            <a:off x="398464" y="5377658"/>
            <a:ext cx="398916" cy="240771"/>
          </a:xfrm>
          <a:prstGeom prst="rect">
            <a:avLst/>
          </a:prstGeom>
        </p:spPr>
        <p:txBody>
          <a:bodyPr vert="horz" wrap="square" lIns="0" tIns="0" rIns="0" bIns="0" numCol="1" anchor="ctr" anchorCtr="0" compatLnSpc="1">
            <a:prstTxWarp prst="textNoShape">
              <a:avLst/>
            </a:prstTxWarp>
          </a:bodyPr>
          <a:lstStyle>
            <a:lvl1pPr algn="l">
              <a:defRPr sz="917">
                <a:solidFill>
                  <a:srgbClr val="5F5F5F"/>
                </a:solidFill>
                <a:latin typeface="Myriad Pro Light" panose="020B0403030403020204" pitchFamily="34" charset="0"/>
              </a:defRPr>
            </a:lvl1pPr>
          </a:lstStyle>
          <a:p>
            <a:pPr>
              <a:defRPr/>
            </a:pPr>
            <a:fld id="{A181F8F1-034D-41D9-B266-3FDBFBBAB3A1}" type="slidenum">
              <a:rPr lang="de-AT" altLang="de-DE" smtClean="0"/>
              <a:pPr>
                <a:defRPr/>
              </a:pPr>
              <a:t>‹Nr.›</a:t>
            </a:fld>
            <a:endParaRPr lang="de-AT" altLang="de-DE" dirty="0"/>
          </a:p>
        </p:txBody>
      </p:sp>
    </p:spTree>
    <p:extLst>
      <p:ext uri="{BB962C8B-B14F-4D97-AF65-F5344CB8AC3E}">
        <p14:creationId xmlns:p14="http://schemas.microsoft.com/office/powerpoint/2010/main" val="605115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Slide Number Placeholder 5"/>
          <p:cNvSpPr>
            <a:spLocks noGrp="1"/>
          </p:cNvSpPr>
          <p:nvPr>
            <p:ph type="sldNum" sz="quarter" idx="14"/>
          </p:nvPr>
        </p:nvSpPr>
        <p:spPr>
          <a:xfrm>
            <a:off x="457200" y="5323565"/>
            <a:ext cx="892150" cy="258085"/>
          </a:xfrm>
        </p:spPr>
        <p:txBody>
          <a:bodyPr/>
          <a:lstStyle/>
          <a:p>
            <a:fld id="{BE3DC40E-DBBE-4E2D-9EEC-FBF0DA0E9179}" type="slidenum">
              <a:rPr lang="de-AT" smtClean="0"/>
              <a:pPr/>
              <a:t>‹Nr.›</a:t>
            </a:fld>
            <a:endParaRPr lang="de-AT" dirty="0"/>
          </a:p>
        </p:txBody>
      </p:sp>
    </p:spTree>
    <p:extLst>
      <p:ext uri="{BB962C8B-B14F-4D97-AF65-F5344CB8AC3E}">
        <p14:creationId xmlns:p14="http://schemas.microsoft.com/office/powerpoint/2010/main" val="3805661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4" name="Slide Number Placeholder 5"/>
          <p:cNvSpPr>
            <a:spLocks noGrp="1"/>
          </p:cNvSpPr>
          <p:nvPr>
            <p:ph type="sldNum" sz="quarter" idx="14"/>
          </p:nvPr>
        </p:nvSpPr>
        <p:spPr>
          <a:xfrm>
            <a:off x="457200" y="5323565"/>
            <a:ext cx="892150" cy="258085"/>
          </a:xfrm>
        </p:spPr>
        <p:txBody>
          <a:bodyPr/>
          <a:lstStyle/>
          <a:p>
            <a:fld id="{BE3DC40E-DBBE-4E2D-9EEC-FBF0DA0E9179}" type="slidenum">
              <a:rPr lang="de-AT" smtClean="0"/>
              <a:pPr/>
              <a:t>‹Nr.›</a:t>
            </a:fld>
            <a:endParaRPr lang="de-AT" dirty="0"/>
          </a:p>
        </p:txBody>
      </p:sp>
    </p:spTree>
    <p:extLst>
      <p:ext uri="{BB962C8B-B14F-4D97-AF65-F5344CB8AC3E}">
        <p14:creationId xmlns:p14="http://schemas.microsoft.com/office/powerpoint/2010/main" val="113151775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DAB287B-DBDE-49C1-B01B-94D2D2899861}" type="datetimeFigureOut">
              <a:rPr lang="de-AT" smtClean="0"/>
              <a:t>15.10.2018</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BC7D7DE1-2397-483A-AF94-73E83EF6B7E0}" type="slidenum">
              <a:rPr lang="de-AT" smtClean="0"/>
              <a:t>‹Nr.›</a:t>
            </a:fld>
            <a:endParaRPr lang="de-AT"/>
          </a:p>
        </p:txBody>
      </p:sp>
    </p:spTree>
    <p:extLst>
      <p:ext uri="{BB962C8B-B14F-4D97-AF65-F5344CB8AC3E}">
        <p14:creationId xmlns:p14="http://schemas.microsoft.com/office/powerpoint/2010/main" val="390419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56A3FCC5-1509-445E-BE36-5F597590EDBB}"/>
              </a:ext>
            </a:extLst>
          </p:cNvPr>
          <p:cNvGrpSpPr/>
          <p:nvPr userDrawn="1"/>
        </p:nvGrpSpPr>
        <p:grpSpPr>
          <a:xfrm>
            <a:off x="287338" y="603319"/>
            <a:ext cx="8552850" cy="1731679"/>
            <a:chOff x="287338" y="603319"/>
            <a:chExt cx="8552850" cy="1731679"/>
          </a:xfrm>
        </p:grpSpPr>
        <p:sp>
          <p:nvSpPr>
            <p:cNvPr id="13" name="Rechteck 12"/>
            <p:cNvSpPr/>
            <p:nvPr userDrawn="1"/>
          </p:nvSpPr>
          <p:spPr>
            <a:xfrm>
              <a:off x="6192000" y="603319"/>
              <a:ext cx="2648188" cy="173167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1731679"/>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userDrawn="1">
            <p:ph type="ctrTitle" hasCustomPrompt="1"/>
          </p:nvPr>
        </p:nvSpPr>
        <p:spPr bwMode="black">
          <a:xfrm>
            <a:off x="605408" y="1296154"/>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userDrawn="1">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userDrawn="1">
            <p:ph type="body" sz="quarter" idx="11"/>
          </p:nvPr>
        </p:nvSpPr>
        <p:spPr bwMode="white">
          <a:xfrm>
            <a:off x="287338" y="264290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2" name="Textplatzhalter 7"/>
          <p:cNvSpPr>
            <a:spLocks noGrp="1"/>
          </p:cNvSpPr>
          <p:nvPr userDrawn="1">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21" name="Grafik 20">
            <a:extLst>
              <a:ext uri="{FF2B5EF4-FFF2-40B4-BE49-F238E27FC236}">
                <a16:creationId xmlns:a16="http://schemas.microsoft.com/office/drawing/2014/main" id="{2D5C1542-29B8-4AE1-B0C9-CD406CE5EF8B}"/>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59234A93-CFFB-4237-9659-D02118469D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2" name="Titel 1"/>
          <p:cNvSpPr>
            <a:spLocks noGrp="1"/>
          </p:cNvSpPr>
          <p:nvPr>
            <p:ph type="title"/>
          </p:nvPr>
        </p:nvSpPr>
        <p:spPr/>
        <p:txBody>
          <a:bodyPr/>
          <a:lstStyle/>
          <a:p>
            <a:r>
              <a:rPr lang="de-DE"/>
              <a:t>Titelmasterformat durch Klicken bearbeiten</a:t>
            </a:r>
            <a:endParaRPr lang="de-AT" dirty="0"/>
          </a:p>
        </p:txBody>
      </p:sp>
      <p:sp>
        <p:nvSpPr>
          <p:cNvPr id="7" name="Slide Number Placeholder 5"/>
          <p:cNvSpPr>
            <a:spLocks noGrp="1"/>
          </p:cNvSpPr>
          <p:nvPr>
            <p:ph type="sldNum" sz="quarter" idx="14"/>
          </p:nvPr>
        </p:nvSpPr>
        <p:spPr>
          <a:xfrm>
            <a:off x="457200" y="5323565"/>
            <a:ext cx="892150" cy="258085"/>
          </a:xfrm>
        </p:spPr>
        <p:txBody>
          <a:bodyPr/>
          <a:lstStyle/>
          <a:p>
            <a:fld id="{BE3DC40E-DBBE-4E2D-9EEC-FBF0DA0E9179}" type="slidenum">
              <a:rPr lang="de-AT" smtClean="0"/>
              <a:pPr/>
              <a:t>‹Nr.›</a:t>
            </a:fld>
            <a:endParaRPr lang="de-AT"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8" name="Grafik 17">
            <a:extLst>
              <a:ext uri="{FF2B5EF4-FFF2-40B4-BE49-F238E27FC236}">
                <a16:creationId xmlns:a16="http://schemas.microsoft.com/office/drawing/2014/main" id="{0B662EC1-7F7E-4F35-9E96-6A1231005353}"/>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7CB48493-A0F2-468C-986D-2A150B5DEF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54679611"/>
      </p:ext>
    </p:extLst>
  </p:cSld>
  <p:clrMapOvr>
    <a:masterClrMapping/>
  </p:clrMapOvr>
  <p:transition>
    <p:fade/>
  </p:transition>
  <p:extLst mod="1">
    <p:ext uri="{DCECCB84-F9BA-43D5-87BE-67443E8EF086}">
      <p15:sldGuideLst xmlns:p15="http://schemas.microsoft.com/office/powerpoint/2012/main">
        <p15:guide id="1" pos="413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6" name="Grafik 15">
            <a:extLst>
              <a:ext uri="{FF2B5EF4-FFF2-40B4-BE49-F238E27FC236}">
                <a16:creationId xmlns:a16="http://schemas.microsoft.com/office/drawing/2014/main" id="{68921D79-517C-4187-882B-8B1EFDBF5E9B}"/>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003EC835-F8EC-46FF-A7D8-2C72534AF7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2037600"/>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2" name="Grafik 11">
            <a:extLst>
              <a:ext uri="{FF2B5EF4-FFF2-40B4-BE49-F238E27FC236}">
                <a16:creationId xmlns:a16="http://schemas.microsoft.com/office/drawing/2014/main" id="{FF116690-1CA5-4CDF-B922-0BB3C7E0606A}"/>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E92C9326-2A46-4857-9E76-0DB2F283D6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A475DBF-FF8A-499C-9A9D-A1690ED33618}"/>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D71C56E8-CA3B-4481-B593-3FAEA5B893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uppieren 15"/>
          <p:cNvGrpSpPr/>
          <p:nvPr userDrawn="1"/>
        </p:nvGrpSpPr>
        <p:grpSpPr>
          <a:xfrm>
            <a:off x="287338" y="603319"/>
            <a:ext cx="8552850" cy="2037600"/>
            <a:chOff x="287338" y="603319"/>
            <a:chExt cx="8552850" cy="2037600"/>
          </a:xfrm>
        </p:grpSpPr>
        <p:sp>
          <p:nvSpPr>
            <p:cNvPr id="17" name="Rechteck 16"/>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8" name="Rechteck 17"/>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5" name="Grafik 14">
            <a:extLst>
              <a:ext uri="{FF2B5EF4-FFF2-40B4-BE49-F238E27FC236}">
                <a16:creationId xmlns:a16="http://schemas.microsoft.com/office/drawing/2014/main" id="{56068296-11E8-4929-AA24-078FC628B7BD}"/>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B6EC7758-8011-47AD-A756-F263091D5B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B897B33-8355-44AC-8129-26BF5973F302}"/>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E00495DC-0F57-4304-BBFD-BB5FA5288F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3A7D816-8143-4089-A674-7FBE2F1D70EC}"/>
              </a:ext>
            </a:extLst>
          </p:cNvPr>
          <p:cNvPicPr>
            <a:picLocks noChangeAspect="1"/>
          </p:cNvPicPr>
          <p:nvPr userDrawn="1"/>
        </p:nvPicPr>
        <p:blipFill>
          <a:blip r:embed="rId19"/>
          <a:stretch>
            <a:fillRect/>
          </a:stretch>
        </p:blipFill>
        <p:spPr>
          <a:xfrm>
            <a:off x="7711621" y="288569"/>
            <a:ext cx="1170000" cy="617280"/>
          </a:xfrm>
          <a:prstGeom prst="rect">
            <a:avLst/>
          </a:prstGeom>
        </p:spPr>
      </p:pic>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12" name="Grafik 11">
            <a:extLst>
              <a:ext uri="{FF2B5EF4-FFF2-40B4-BE49-F238E27FC236}">
                <a16:creationId xmlns:a16="http://schemas.microsoft.com/office/drawing/2014/main" id="{229F41FE-2827-48CB-9F30-E0C59775241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
        <p:nvSpPr>
          <p:cNvPr id="10" name="Slide Number Placeholder 5"/>
          <p:cNvSpPr>
            <a:spLocks noGrp="1"/>
          </p:cNvSpPr>
          <p:nvPr>
            <p:ph type="sldNum" sz="quarter" idx="4"/>
          </p:nvPr>
        </p:nvSpPr>
        <p:spPr>
          <a:xfrm>
            <a:off x="457200" y="5323565"/>
            <a:ext cx="892150" cy="258085"/>
          </a:xfrm>
          <a:prstGeom prst="rect">
            <a:avLst/>
          </a:prstGeom>
        </p:spPr>
        <p:txBody>
          <a:bodyPr/>
          <a:lstStyle>
            <a:lvl1pPr>
              <a:defRPr sz="800"/>
            </a:lvl1pPr>
          </a:lstStyle>
          <a:p>
            <a:fld id="{BE3DC40E-DBBE-4E2D-9EEC-FBF0DA0E9179}" type="slidenum">
              <a:rPr lang="de-AT" smtClean="0"/>
              <a:pPr/>
              <a:t>‹Nr.›</a:t>
            </a:fld>
            <a:endParaRPr lang="de-AT"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70" r:id="rId14"/>
    <p:sldLayoutId id="2147483694" r:id="rId15"/>
    <p:sldLayoutId id="2147483695" r:id="rId16"/>
    <p:sldLayoutId id="2147483697" r:id="rId17"/>
  </p:sldLayoutIdLst>
  <p:transition>
    <p:fade/>
  </p:transition>
  <p:hf hdr="0" ft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8DAB287B-DBDE-49C1-B01B-94D2D2899861}" type="datetimeFigureOut">
              <a:rPr lang="de-AT" smtClean="0"/>
              <a:t>15.10.2018</a:t>
            </a:fld>
            <a:endParaRPr lang="de-AT"/>
          </a:p>
        </p:txBody>
      </p:sp>
      <p:sp>
        <p:nvSpPr>
          <p:cNvPr id="5" name="Fußzeilenplatzhalter 4"/>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BC7D7DE1-2397-483A-AF94-73E83EF6B7E0}" type="slidenum">
              <a:rPr lang="de-AT" smtClean="0"/>
              <a:t>‹Nr.›</a:t>
            </a:fld>
            <a:endParaRPr lang="de-AT"/>
          </a:p>
        </p:txBody>
      </p:sp>
    </p:spTree>
    <p:extLst>
      <p:ext uri="{BB962C8B-B14F-4D97-AF65-F5344CB8AC3E}">
        <p14:creationId xmlns:p14="http://schemas.microsoft.com/office/powerpoint/2010/main" val="1585089565"/>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1"/>
          </p:nvPr>
        </p:nvSpPr>
        <p:spPr>
          <a:xfrm>
            <a:off x="287338" y="2941638"/>
            <a:ext cx="4284662" cy="882495"/>
          </a:xfrm>
        </p:spPr>
        <p:txBody>
          <a:bodyPr/>
          <a:lstStyle/>
          <a:p>
            <a:r>
              <a:rPr lang="de-AT" dirty="0" err="1"/>
              <a:t>atempo</a:t>
            </a:r>
            <a:r>
              <a:rPr lang="de-AT" dirty="0"/>
              <a:t> Fachkongress, Stuttgart, 17.10.2018</a:t>
            </a:r>
          </a:p>
          <a:p>
            <a:r>
              <a:rPr lang="de-AT" dirty="0"/>
              <a:t>Michael.Meyer@wu.ac.at</a:t>
            </a:r>
          </a:p>
        </p:txBody>
      </p:sp>
      <p:sp>
        <p:nvSpPr>
          <p:cNvPr id="13" name="Textplatzhalter 12"/>
          <p:cNvSpPr>
            <a:spLocks noGrp="1"/>
          </p:cNvSpPr>
          <p:nvPr>
            <p:ph type="body" sz="quarter" idx="12"/>
          </p:nvPr>
        </p:nvSpPr>
        <p:spPr/>
        <p:txBody>
          <a:bodyPr/>
          <a:lstStyle/>
          <a:p>
            <a:endParaRPr lang="de-AT"/>
          </a:p>
        </p:txBody>
      </p:sp>
      <p:sp>
        <p:nvSpPr>
          <p:cNvPr id="3" name="Titel 2"/>
          <p:cNvSpPr>
            <a:spLocks noGrp="1"/>
          </p:cNvSpPr>
          <p:nvPr>
            <p:ph type="ctrTitle"/>
          </p:nvPr>
        </p:nvSpPr>
        <p:spPr>
          <a:xfrm>
            <a:off x="605406" y="825845"/>
            <a:ext cx="5436000" cy="1026000"/>
          </a:xfrm>
        </p:spPr>
        <p:txBody>
          <a:bodyPr/>
          <a:lstStyle/>
          <a:p>
            <a:r>
              <a:rPr lang="de-AT" dirty="0"/>
              <a:t>Entscheiden</a:t>
            </a:r>
          </a:p>
        </p:txBody>
      </p:sp>
      <p:sp>
        <p:nvSpPr>
          <p:cNvPr id="2" name="Untertitel 1"/>
          <p:cNvSpPr>
            <a:spLocks noGrp="1"/>
          </p:cNvSpPr>
          <p:nvPr>
            <p:ph type="subTitle" idx="1"/>
          </p:nvPr>
        </p:nvSpPr>
        <p:spPr>
          <a:xfrm>
            <a:off x="605406" y="2151598"/>
            <a:ext cx="5436000" cy="351533"/>
          </a:xfrm>
        </p:spPr>
        <p:txBody>
          <a:bodyPr/>
          <a:lstStyle/>
          <a:p>
            <a:r>
              <a:rPr lang="de-AT" dirty="0"/>
              <a:t>Lust oder Last ?</a:t>
            </a:r>
          </a:p>
        </p:txBody>
      </p:sp>
    </p:spTree>
    <p:extLst>
      <p:ext uri="{BB962C8B-B14F-4D97-AF65-F5344CB8AC3E}">
        <p14:creationId xmlns:p14="http://schemas.microsoft.com/office/powerpoint/2010/main" val="321647635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entscheidet der Mensch wirklich?</a:t>
            </a:r>
          </a:p>
        </p:txBody>
      </p:sp>
      <p:sp>
        <p:nvSpPr>
          <p:cNvPr id="3" name="Foliennummernplatzhalter 2"/>
          <p:cNvSpPr>
            <a:spLocks noGrp="1"/>
          </p:cNvSpPr>
          <p:nvPr>
            <p:ph type="sldNum" sz="quarter" idx="14"/>
          </p:nvPr>
        </p:nvSpPr>
        <p:spPr/>
        <p:txBody>
          <a:bodyPr/>
          <a:lstStyle/>
          <a:p>
            <a:fld id="{BE3DC40E-DBBE-4E2D-9EEC-FBF0DA0E9179}" type="slidenum">
              <a:rPr lang="de-AT" smtClean="0"/>
              <a:pPr/>
              <a:t>10</a:t>
            </a:fld>
            <a:endParaRPr lang="de-AT" dirty="0"/>
          </a:p>
        </p:txBody>
      </p:sp>
      <p:pic>
        <p:nvPicPr>
          <p:cNvPr id="993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1" y="3748166"/>
            <a:ext cx="3040628" cy="183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a:spLocks noChangeArrowheads="1"/>
          </p:cNvSpPr>
          <p:nvPr/>
        </p:nvSpPr>
        <p:spPr bwMode="auto">
          <a:xfrm>
            <a:off x="3107428" y="4795423"/>
            <a:ext cx="1771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de-DE" altLang="de-DE" sz="1400" dirty="0">
                <a:latin typeface="+mn-lt"/>
              </a:rPr>
              <a:t>Daniel </a:t>
            </a:r>
            <a:r>
              <a:rPr lang="de-DE" altLang="de-DE" sz="1400" dirty="0" err="1">
                <a:latin typeface="+mn-lt"/>
              </a:rPr>
              <a:t>Kahneman</a:t>
            </a:r>
            <a:endParaRPr lang="de-DE" altLang="de-DE" sz="1400" dirty="0">
              <a:latin typeface="+mn-lt"/>
            </a:endParaRPr>
          </a:p>
          <a:p>
            <a:pPr algn="ctr"/>
            <a:r>
              <a:rPr lang="de-DE" altLang="de-DE" sz="1400" dirty="0">
                <a:latin typeface="+mn-lt"/>
              </a:rPr>
              <a:t>1934 - </a:t>
            </a:r>
            <a:endParaRPr lang="de-AT" altLang="de-DE" sz="1400" dirty="0">
              <a:latin typeface="+mn-lt"/>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615" y="3155839"/>
            <a:ext cx="1800225" cy="2533650"/>
          </a:xfrm>
          <a:prstGeom prst="rect">
            <a:avLst/>
          </a:prstGeom>
        </p:spPr>
      </p:pic>
      <p:sp>
        <p:nvSpPr>
          <p:cNvPr id="10" name="Textfeld 9"/>
          <p:cNvSpPr txBox="1">
            <a:spLocks noChangeArrowheads="1"/>
          </p:cNvSpPr>
          <p:nvPr/>
        </p:nvSpPr>
        <p:spPr bwMode="auto">
          <a:xfrm>
            <a:off x="5344660" y="3338479"/>
            <a:ext cx="1771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de-DE" altLang="de-DE" sz="1400" dirty="0">
                <a:latin typeface="+mn-lt"/>
              </a:rPr>
              <a:t>Daniel </a:t>
            </a:r>
            <a:r>
              <a:rPr lang="de-DE" altLang="de-DE" sz="1400" dirty="0" err="1">
                <a:latin typeface="+mn-lt"/>
              </a:rPr>
              <a:t>Kahneman</a:t>
            </a:r>
            <a:endParaRPr lang="de-DE" altLang="de-DE" sz="1400" dirty="0">
              <a:latin typeface="+mn-lt"/>
            </a:endParaRPr>
          </a:p>
          <a:p>
            <a:pPr algn="ctr"/>
            <a:r>
              <a:rPr lang="de-DE" altLang="de-DE" sz="1400" dirty="0">
                <a:latin typeface="+mn-lt"/>
              </a:rPr>
              <a:t>1937-1996 </a:t>
            </a:r>
            <a:endParaRPr lang="de-AT" altLang="de-DE" sz="1400" dirty="0">
              <a:latin typeface="+mn-lt"/>
            </a:endParaRPr>
          </a:p>
        </p:txBody>
      </p:sp>
      <p:sp>
        <p:nvSpPr>
          <p:cNvPr id="5" name="Textfeld 4"/>
          <p:cNvSpPr txBox="1"/>
          <p:nvPr/>
        </p:nvSpPr>
        <p:spPr>
          <a:xfrm>
            <a:off x="525208" y="1426347"/>
            <a:ext cx="8485632" cy="1200329"/>
          </a:xfrm>
          <a:prstGeom prst="rect">
            <a:avLst/>
          </a:prstGeom>
          <a:noFill/>
        </p:spPr>
        <p:txBody>
          <a:bodyPr wrap="square" rtlCol="0">
            <a:spAutoFit/>
          </a:bodyPr>
          <a:lstStyle/>
          <a:p>
            <a:r>
              <a:rPr lang="de-AT" dirty="0"/>
              <a:t>Wir entscheiden nicht rational, weil uns Ergebnisse nicht gleich viel wert sind. Wir fürchten Verluste viel mehr, also uns Gewinne freuen. In einer Lotterie nehmen wir lieber 500 Euro mit 100%iger Sicherheit als 550 Euro mit 95%iger Sicherheit.</a:t>
            </a:r>
          </a:p>
        </p:txBody>
      </p:sp>
    </p:spTree>
    <p:extLst>
      <p:ext uri="{BB962C8B-B14F-4D97-AF65-F5344CB8AC3E}">
        <p14:creationId xmlns:p14="http://schemas.microsoft.com/office/powerpoint/2010/main" val="38958709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0" y="5322888"/>
            <a:ext cx="892175" cy="258762"/>
          </a:xfrm>
        </p:spPr>
        <p:txBody>
          <a:bodyPr/>
          <a:lstStyle/>
          <a:p>
            <a:fld id="{BE3DC40E-DBBE-4E2D-9EEC-FBF0DA0E9179}" type="slidenum">
              <a:rPr lang="de-AT" smtClean="0"/>
              <a:pPr/>
              <a:t>11</a:t>
            </a:fld>
            <a:endParaRPr lang="de-AT"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330" y="0"/>
            <a:ext cx="7417340" cy="5715000"/>
          </a:xfrm>
          <a:prstGeom prst="rect">
            <a:avLst/>
          </a:prstGeom>
        </p:spPr>
      </p:pic>
    </p:spTree>
    <p:extLst>
      <p:ext uri="{BB962C8B-B14F-4D97-AF65-F5344CB8AC3E}">
        <p14:creationId xmlns:p14="http://schemas.microsoft.com/office/powerpoint/2010/main" val="189925398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347473" y="1124712"/>
            <a:ext cx="8229599" cy="4278197"/>
          </a:xfrm>
        </p:spPr>
        <p:txBody>
          <a:bodyPr>
            <a:normAutofit fontScale="92500"/>
          </a:bodyPr>
          <a:lstStyle/>
          <a:p>
            <a:r>
              <a:rPr lang="de-AT" dirty="0" err="1"/>
              <a:t>Anchoring</a:t>
            </a:r>
            <a:r>
              <a:rPr lang="de-AT" dirty="0"/>
              <a:t> Bias: Beispiel Zahlenrad</a:t>
            </a:r>
          </a:p>
          <a:p>
            <a:r>
              <a:rPr lang="de-AT" dirty="0" err="1"/>
              <a:t>Attributionsfehler</a:t>
            </a:r>
            <a:r>
              <a:rPr lang="de-AT" dirty="0"/>
              <a:t>: Beobachter und Akteur</a:t>
            </a:r>
          </a:p>
          <a:p>
            <a:r>
              <a:rPr lang="de-AT" dirty="0"/>
              <a:t>Base rate </a:t>
            </a:r>
            <a:r>
              <a:rPr lang="de-AT" dirty="0" err="1"/>
              <a:t>fallacy</a:t>
            </a:r>
            <a:r>
              <a:rPr lang="de-AT" dirty="0"/>
              <a:t>: Unterschätzung grundlegender Wahrscheinlichkeiten</a:t>
            </a:r>
          </a:p>
          <a:p>
            <a:r>
              <a:rPr lang="de-AT" dirty="0" err="1"/>
              <a:t>Confirmation</a:t>
            </a:r>
            <a:r>
              <a:rPr lang="de-AT" dirty="0"/>
              <a:t> Bias: Wir wollen das, was wir wissen, bestätigen</a:t>
            </a:r>
          </a:p>
          <a:p>
            <a:r>
              <a:rPr lang="de-AT" dirty="0"/>
              <a:t>Default Effekt</a:t>
            </a:r>
          </a:p>
          <a:p>
            <a:r>
              <a:rPr lang="de-AT" dirty="0" err="1"/>
              <a:t>Dunning</a:t>
            </a:r>
            <a:r>
              <a:rPr lang="de-AT" dirty="0"/>
              <a:t>-Kruger-Effekt: Inkompetenz verstärkt sich selbst</a:t>
            </a:r>
          </a:p>
          <a:p>
            <a:r>
              <a:rPr lang="de-AT" dirty="0"/>
              <a:t>Halo Effekt: Ausstrahlungseffekt</a:t>
            </a:r>
          </a:p>
          <a:p>
            <a:r>
              <a:rPr lang="de-AT" dirty="0"/>
              <a:t>IKEA Effekt: Wir schätzen, was wir mühsam erreicht haben, über die Gebühr</a:t>
            </a:r>
          </a:p>
          <a:p>
            <a:r>
              <a:rPr lang="de-AT" dirty="0"/>
              <a:t>Kontrasteffekt: der Gute wird vor dem Hintergrund des Mittelmäßigen noch besser</a:t>
            </a:r>
          </a:p>
          <a:p>
            <a:r>
              <a:rPr lang="de-AT" dirty="0" err="1"/>
              <a:t>Present</a:t>
            </a:r>
            <a:r>
              <a:rPr lang="de-AT" dirty="0"/>
              <a:t> Bias: Lieber den Spatz in der Hand als die Taube auf dem Dach</a:t>
            </a:r>
          </a:p>
          <a:p>
            <a:r>
              <a:rPr lang="de-AT" dirty="0" err="1"/>
              <a:t>Primacy</a:t>
            </a:r>
            <a:r>
              <a:rPr lang="de-AT" dirty="0"/>
              <a:t> / </a:t>
            </a:r>
            <a:r>
              <a:rPr lang="de-AT" dirty="0" err="1"/>
              <a:t>Recency</a:t>
            </a:r>
            <a:r>
              <a:rPr lang="de-AT" dirty="0"/>
              <a:t> Effekt</a:t>
            </a:r>
          </a:p>
          <a:p>
            <a:r>
              <a:rPr lang="de-AT" dirty="0"/>
              <a:t>Regression </a:t>
            </a:r>
            <a:r>
              <a:rPr lang="de-AT" dirty="0" err="1"/>
              <a:t>to</a:t>
            </a:r>
            <a:r>
              <a:rPr lang="de-AT" dirty="0"/>
              <a:t> </a:t>
            </a:r>
            <a:r>
              <a:rPr lang="de-AT" dirty="0" err="1"/>
              <a:t>the</a:t>
            </a:r>
            <a:r>
              <a:rPr lang="de-AT" dirty="0"/>
              <a:t> </a:t>
            </a:r>
            <a:r>
              <a:rPr lang="de-AT" dirty="0" err="1"/>
              <a:t>mean</a:t>
            </a:r>
            <a:r>
              <a:rPr lang="de-AT" dirty="0"/>
              <a:t>: Der Außergewöhnlich Gute wird eher schlechter</a:t>
            </a:r>
          </a:p>
          <a:p>
            <a:r>
              <a:rPr lang="de-AT" dirty="0"/>
              <a:t>Verlustaversion: Tassen hergeben schmerzt und muss höher bezahlt werden als Tassen erwerben</a:t>
            </a:r>
          </a:p>
        </p:txBody>
      </p:sp>
      <p:sp>
        <p:nvSpPr>
          <p:cNvPr id="5" name="Titel 4"/>
          <p:cNvSpPr>
            <a:spLocks noGrp="1"/>
          </p:cNvSpPr>
          <p:nvPr>
            <p:ph type="title"/>
          </p:nvPr>
        </p:nvSpPr>
        <p:spPr/>
        <p:txBody>
          <a:bodyPr>
            <a:normAutofit/>
          </a:bodyPr>
          <a:lstStyle/>
          <a:p>
            <a:r>
              <a:rPr lang="de-AT" dirty="0"/>
              <a:t>Verzerrungen</a:t>
            </a:r>
          </a:p>
        </p:txBody>
      </p:sp>
      <p:sp>
        <p:nvSpPr>
          <p:cNvPr id="4" name="Foliennummernplatzhalter 3"/>
          <p:cNvSpPr>
            <a:spLocks noGrp="1"/>
          </p:cNvSpPr>
          <p:nvPr>
            <p:ph type="sldNum" sz="quarter" idx="14"/>
          </p:nvPr>
        </p:nvSpPr>
        <p:spPr>
          <a:xfrm>
            <a:off x="762001" y="5412053"/>
            <a:ext cx="743479" cy="257968"/>
          </a:xfrm>
        </p:spPr>
        <p:txBody>
          <a:bodyPr/>
          <a:lstStyle/>
          <a:p>
            <a:r>
              <a:rPr lang="de-AT"/>
              <a:t>SEITE </a:t>
            </a:r>
            <a:fld id="{BE3DC40E-DBBE-4E2D-9EEC-FBF0DA0E9179}" type="slidenum">
              <a:rPr lang="de-AT" smtClean="0"/>
              <a:pPr/>
              <a:t>12</a:t>
            </a:fld>
            <a:endParaRPr lang="de-AT" dirty="0"/>
          </a:p>
        </p:txBody>
      </p:sp>
      <p:sp>
        <p:nvSpPr>
          <p:cNvPr id="2" name="AutoShape 2" descr="Bildergebnis für Längen von Linien optische Täuschu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Tree>
    <p:extLst>
      <p:ext uri="{BB962C8B-B14F-4D97-AF65-F5344CB8AC3E}">
        <p14:creationId xmlns:p14="http://schemas.microsoft.com/office/powerpoint/2010/main" val="5068716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pPr marL="0" indent="0">
              <a:buNone/>
            </a:pPr>
            <a:r>
              <a:rPr lang="de-AT" sz="1667" dirty="0"/>
              <a:t>Auswahl von Kandidaten: Geteilte vs. ungeteilte Informationen</a:t>
            </a:r>
          </a:p>
        </p:txBody>
      </p:sp>
      <p:sp>
        <p:nvSpPr>
          <p:cNvPr id="2" name="Titel 1"/>
          <p:cNvSpPr>
            <a:spLocks noGrp="1"/>
          </p:cNvSpPr>
          <p:nvPr>
            <p:ph type="title"/>
          </p:nvPr>
        </p:nvSpPr>
        <p:spPr>
          <a:xfrm>
            <a:off x="454470" y="139700"/>
            <a:ext cx="6840000" cy="903822"/>
          </a:xfrm>
        </p:spPr>
        <p:txBody>
          <a:bodyPr/>
          <a:lstStyle/>
          <a:p>
            <a:r>
              <a:rPr lang="en-US" dirty="0"/>
              <a:t>Auf </a:t>
            </a:r>
            <a:r>
              <a:rPr lang="en-US" dirty="0" err="1"/>
              <a:t>Gruppenebene</a:t>
            </a:r>
            <a:r>
              <a:rPr lang="en-US" dirty="0"/>
              <a:t>: </a:t>
            </a:r>
            <a:r>
              <a:rPr lang="en-US" dirty="0" err="1"/>
              <a:t>Konformität</a:t>
            </a:r>
            <a:r>
              <a:rPr lang="en-US" dirty="0"/>
              <a:t>, </a:t>
            </a:r>
            <a:r>
              <a:rPr lang="de-AT" dirty="0"/>
              <a:t>Hidden Profile</a:t>
            </a:r>
            <a:r>
              <a:rPr lang="en-US" dirty="0"/>
              <a:t>, Risk-Shift</a:t>
            </a:r>
            <a:endParaRPr lang="de-AT" dirty="0"/>
          </a:p>
        </p:txBody>
      </p:sp>
      <p:sp>
        <p:nvSpPr>
          <p:cNvPr id="3" name="Foliennummernplatzhalter 2"/>
          <p:cNvSpPr>
            <a:spLocks noGrp="1"/>
          </p:cNvSpPr>
          <p:nvPr>
            <p:ph type="sldNum" sz="quarter" idx="14"/>
          </p:nvPr>
        </p:nvSpPr>
        <p:spPr/>
        <p:txBody>
          <a:bodyPr/>
          <a:lstStyle/>
          <a:p>
            <a:fld id="{BE3DC40E-DBBE-4E2D-9EEC-FBF0DA0E9179}" type="slidenum">
              <a:rPr lang="de-AT" smtClean="0"/>
              <a:pPr/>
              <a:t>13</a:t>
            </a:fld>
            <a:endParaRPr lang="de-AT" dirty="0"/>
          </a:p>
        </p:txBody>
      </p:sp>
      <p:sp>
        <p:nvSpPr>
          <p:cNvPr id="8" name="Text Box 3"/>
          <p:cNvSpPr txBox="1">
            <a:spLocks noChangeArrowheads="1"/>
          </p:cNvSpPr>
          <p:nvPr/>
        </p:nvSpPr>
        <p:spPr bwMode="auto">
          <a:xfrm>
            <a:off x="2819568" y="5424465"/>
            <a:ext cx="4303862" cy="230832"/>
          </a:xfrm>
          <a:prstGeom prst="rect">
            <a:avLst/>
          </a:prstGeom>
          <a:noFill/>
          <a:ln w="12700">
            <a:noFill/>
            <a:miter lim="800000"/>
            <a:headEnd/>
            <a:tailEnd/>
          </a:ln>
        </p:spPr>
        <p:txBody>
          <a:bodyPr wrap="square">
            <a:spAutoFit/>
          </a:bodyPr>
          <a:lstStyle/>
          <a:p>
            <a:pPr algn="r" eaLnBrk="0" hangingPunct="0"/>
            <a:r>
              <a:rPr lang="de-AT" sz="900" dirty="0"/>
              <a:t>Quelle: </a:t>
            </a:r>
            <a:r>
              <a:rPr lang="de-AT" sz="900" dirty="0" err="1"/>
              <a:t>Stasser</a:t>
            </a:r>
            <a:r>
              <a:rPr lang="de-AT" sz="900" dirty="0"/>
              <a:t> &amp; Titus (1985), nach Aronson et al. (2002: 316)</a:t>
            </a:r>
            <a:endParaRPr lang="de-DE" sz="900" dirty="0"/>
          </a:p>
        </p:txBody>
      </p:sp>
      <p:sp>
        <p:nvSpPr>
          <p:cNvPr id="9" name="Datumsplatzhalter 2"/>
          <p:cNvSpPr txBox="1">
            <a:spLocks/>
          </p:cNvSpPr>
          <p:nvPr/>
        </p:nvSpPr>
        <p:spPr>
          <a:xfrm>
            <a:off x="791580" y="5493928"/>
            <a:ext cx="2220247" cy="183886"/>
          </a:xfrm>
          <a:prstGeom prst="rect">
            <a:avLst/>
          </a:prstGeom>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endParaRPr lang="de-DE" sz="667" dirty="0">
              <a:solidFill>
                <a:schemeClr val="bg1">
                  <a:lumMod val="50000"/>
                </a:schemeClr>
              </a:solidFill>
              <a:latin typeface="+mn-lt"/>
            </a:endParaRPr>
          </a:p>
        </p:txBody>
      </p:sp>
      <p:pic>
        <p:nvPicPr>
          <p:cNvPr id="7" name="Picture 4"/>
          <p:cNvPicPr>
            <a:picLocks noChangeAspect="1" noChangeArrowheads="1"/>
          </p:cNvPicPr>
          <p:nvPr/>
        </p:nvPicPr>
        <p:blipFill>
          <a:blip r:embed="rId3" cstate="print">
            <a:lum bright="-16000" contrast="26000"/>
          </a:blip>
          <a:srcRect/>
          <a:stretch>
            <a:fillRect/>
          </a:stretch>
        </p:blipFill>
        <p:spPr bwMode="auto">
          <a:xfrm>
            <a:off x="457200" y="1757001"/>
            <a:ext cx="6845208" cy="345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uppieren 12"/>
          <p:cNvGrpSpPr/>
          <p:nvPr/>
        </p:nvGrpSpPr>
        <p:grpSpPr>
          <a:xfrm>
            <a:off x="6520496" y="2920954"/>
            <a:ext cx="781912" cy="377919"/>
            <a:chOff x="7452320" y="3661661"/>
            <a:chExt cx="504056" cy="541841"/>
          </a:xfrm>
        </p:grpSpPr>
        <p:sp>
          <p:nvSpPr>
            <p:cNvPr id="5" name="Rechteck 4"/>
            <p:cNvSpPr/>
            <p:nvPr/>
          </p:nvSpPr>
          <p:spPr>
            <a:xfrm>
              <a:off x="7452320" y="3717032"/>
              <a:ext cx="432048"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00"/>
            </a:p>
          </p:txBody>
        </p:sp>
        <p:sp>
          <p:nvSpPr>
            <p:cNvPr id="12" name="Textfeld 11"/>
            <p:cNvSpPr txBox="1"/>
            <p:nvPr/>
          </p:nvSpPr>
          <p:spPr>
            <a:xfrm>
              <a:off x="7452320" y="3661661"/>
              <a:ext cx="504056" cy="541841"/>
            </a:xfrm>
            <a:prstGeom prst="rect">
              <a:avLst/>
            </a:prstGeom>
            <a:noFill/>
          </p:spPr>
          <p:txBody>
            <a:bodyPr wrap="square" rtlCol="0">
              <a:spAutoFit/>
            </a:bodyPr>
            <a:lstStyle/>
            <a:p>
              <a:r>
                <a:rPr lang="de-AT" sz="1167" b="1" dirty="0">
                  <a:solidFill>
                    <a:srgbClr val="FF0000"/>
                  </a:solidFill>
                </a:rPr>
                <a:t>? </a:t>
              </a:r>
              <a:r>
                <a:rPr lang="de-AT" sz="1167" b="1" dirty="0"/>
                <a:t>%</a:t>
              </a:r>
            </a:p>
          </p:txBody>
        </p:sp>
      </p:grpSp>
      <p:grpSp>
        <p:nvGrpSpPr>
          <p:cNvPr id="15" name="Gruppieren 14"/>
          <p:cNvGrpSpPr/>
          <p:nvPr/>
        </p:nvGrpSpPr>
        <p:grpSpPr>
          <a:xfrm>
            <a:off x="6306121" y="4450164"/>
            <a:ext cx="740608" cy="459462"/>
            <a:chOff x="7452320" y="3661661"/>
            <a:chExt cx="504056" cy="541841"/>
          </a:xfrm>
        </p:grpSpPr>
        <p:sp>
          <p:nvSpPr>
            <p:cNvPr id="16" name="Rechteck 15"/>
            <p:cNvSpPr/>
            <p:nvPr/>
          </p:nvSpPr>
          <p:spPr>
            <a:xfrm>
              <a:off x="7452320" y="3717032"/>
              <a:ext cx="432048"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00"/>
            </a:p>
          </p:txBody>
        </p:sp>
        <p:sp>
          <p:nvSpPr>
            <p:cNvPr id="17" name="Textfeld 16"/>
            <p:cNvSpPr txBox="1"/>
            <p:nvPr/>
          </p:nvSpPr>
          <p:spPr>
            <a:xfrm>
              <a:off x="7452320" y="3661661"/>
              <a:ext cx="504056" cy="541841"/>
            </a:xfrm>
            <a:prstGeom prst="rect">
              <a:avLst/>
            </a:prstGeom>
            <a:noFill/>
          </p:spPr>
          <p:txBody>
            <a:bodyPr wrap="square" rtlCol="0">
              <a:spAutoFit/>
            </a:bodyPr>
            <a:lstStyle/>
            <a:p>
              <a:r>
                <a:rPr lang="de-AT" sz="1167" b="1" dirty="0">
                  <a:solidFill>
                    <a:srgbClr val="FF0000"/>
                  </a:solidFill>
                </a:rPr>
                <a:t>? </a:t>
              </a:r>
              <a:r>
                <a:rPr lang="de-AT" sz="1167" b="1" dirty="0"/>
                <a:t>%</a:t>
              </a:r>
            </a:p>
          </p:txBody>
        </p:sp>
      </p:grpSp>
    </p:spTree>
    <p:extLst>
      <p:ext uri="{BB962C8B-B14F-4D97-AF65-F5344CB8AC3E}">
        <p14:creationId xmlns:p14="http://schemas.microsoft.com/office/powerpoint/2010/main" val="3129857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0" y="5322888"/>
            <a:ext cx="892175" cy="258762"/>
          </a:xfrm>
        </p:spPr>
        <p:txBody>
          <a:bodyPr/>
          <a:lstStyle/>
          <a:p>
            <a:fld id="{BE3DC40E-DBBE-4E2D-9EEC-FBF0DA0E9179}" type="slidenum">
              <a:rPr lang="de-AT" smtClean="0"/>
              <a:pPr/>
              <a:t>14</a:t>
            </a:fld>
            <a:endParaRPr lang="de-AT"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175" y="-67749"/>
            <a:ext cx="7465441" cy="5768750"/>
          </a:xfrm>
          <a:prstGeom prst="rect">
            <a:avLst/>
          </a:prstGeom>
        </p:spPr>
      </p:pic>
    </p:spTree>
    <p:extLst>
      <p:ext uri="{BB962C8B-B14F-4D97-AF65-F5344CB8AC3E}">
        <p14:creationId xmlns:p14="http://schemas.microsoft.com/office/powerpoint/2010/main" val="6370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2018" y="1344613"/>
            <a:ext cx="8351781" cy="3853905"/>
          </a:xfrm>
        </p:spPr>
        <p:txBody>
          <a:bodyPr>
            <a:noAutofit/>
          </a:bodyPr>
          <a:lstStyle/>
          <a:p>
            <a:pPr marL="428608" indent="-428608">
              <a:spcBef>
                <a:spcPts val="1200"/>
              </a:spcBef>
              <a:buFont typeface="+mj-lt"/>
              <a:buAutoNum type="arabicPeriod"/>
            </a:pPr>
            <a:r>
              <a:rPr lang="de-DE" sz="2000" dirty="0"/>
              <a:t>Entscheidungen aufschieben</a:t>
            </a:r>
          </a:p>
          <a:p>
            <a:pPr marL="428608" indent="-428608">
              <a:spcBef>
                <a:spcPts val="1200"/>
              </a:spcBef>
              <a:buFont typeface="+mj-lt"/>
              <a:buAutoNum type="arabicPeriod"/>
            </a:pPr>
            <a:r>
              <a:rPr lang="de-DE" sz="2000" dirty="0"/>
              <a:t>Sie urteilen zu schnell (Problem: Macher verlieren keine Zeit)</a:t>
            </a:r>
          </a:p>
          <a:p>
            <a:pPr marL="428608" indent="-428608">
              <a:spcBef>
                <a:spcPts val="1200"/>
              </a:spcBef>
              <a:buFont typeface="+mj-lt"/>
              <a:buAutoNum type="arabicPeriod"/>
            </a:pPr>
            <a:r>
              <a:rPr lang="de-DE" sz="2000" dirty="0"/>
              <a:t>Sie verlassen sich ganz auf das Gefühl</a:t>
            </a:r>
          </a:p>
          <a:p>
            <a:pPr marL="428608" indent="-428608">
              <a:spcBef>
                <a:spcPts val="1200"/>
              </a:spcBef>
              <a:buFont typeface="+mj-lt"/>
              <a:buAutoNum type="arabicPeriod"/>
            </a:pPr>
            <a:r>
              <a:rPr lang="de-DE" sz="2000" dirty="0"/>
              <a:t>Sie trennen Unwesentliches nicht von Wesentlichem</a:t>
            </a:r>
          </a:p>
          <a:p>
            <a:pPr marL="428608" indent="-428608">
              <a:spcBef>
                <a:spcPts val="1200"/>
              </a:spcBef>
              <a:buFont typeface="+mj-lt"/>
              <a:buAutoNum type="arabicPeriod"/>
            </a:pPr>
            <a:r>
              <a:rPr lang="de-DE" sz="2000" dirty="0"/>
              <a:t>Sie investieren zu viel Energie</a:t>
            </a:r>
          </a:p>
          <a:p>
            <a:pPr marL="428608" indent="-428608">
              <a:spcBef>
                <a:spcPts val="1200"/>
              </a:spcBef>
              <a:buFont typeface="+mj-lt"/>
              <a:buAutoNum type="arabicPeriod"/>
            </a:pPr>
            <a:r>
              <a:rPr lang="de-DE" sz="2000" dirty="0"/>
              <a:t>Sie knacken nur die weichen Nüsse</a:t>
            </a:r>
          </a:p>
          <a:p>
            <a:pPr marL="428608" indent="-428608">
              <a:spcBef>
                <a:spcPts val="1200"/>
              </a:spcBef>
              <a:buFont typeface="+mj-lt"/>
              <a:buAutoNum type="arabicPeriod"/>
            </a:pPr>
            <a:r>
              <a:rPr lang="de-DE" sz="2000" dirty="0"/>
              <a:t>Sie folgen dem Rat von Experten</a:t>
            </a:r>
          </a:p>
        </p:txBody>
      </p:sp>
      <p:sp>
        <p:nvSpPr>
          <p:cNvPr id="2" name="Titel 1"/>
          <p:cNvSpPr>
            <a:spLocks noGrp="1"/>
          </p:cNvSpPr>
          <p:nvPr>
            <p:ph type="title"/>
          </p:nvPr>
        </p:nvSpPr>
        <p:spPr/>
        <p:txBody>
          <a:bodyPr/>
          <a:lstStyle/>
          <a:p>
            <a:r>
              <a:rPr lang="de-DE" dirty="0"/>
              <a:t>7 häufigsten Fehler bei Entscheidungen</a:t>
            </a:r>
          </a:p>
        </p:txBody>
      </p:sp>
      <p:sp>
        <p:nvSpPr>
          <p:cNvPr id="4" name="Foliennummernplatzhalter 3"/>
          <p:cNvSpPr>
            <a:spLocks noGrp="1"/>
          </p:cNvSpPr>
          <p:nvPr>
            <p:ph type="sldNum" sz="quarter" idx="14"/>
          </p:nvPr>
        </p:nvSpPr>
        <p:spPr/>
        <p:txBody>
          <a:bodyPr/>
          <a:lstStyle/>
          <a:p>
            <a:fld id="{BE3DC40E-DBBE-4E2D-9EEC-FBF0DA0E9179}" type="slidenum">
              <a:rPr lang="de-AT" smtClean="0"/>
              <a:pPr/>
              <a:t>15</a:t>
            </a:fld>
            <a:endParaRPr lang="de-AT" dirty="0"/>
          </a:p>
        </p:txBody>
      </p:sp>
    </p:spTree>
    <p:extLst>
      <p:ext uri="{BB962C8B-B14F-4D97-AF65-F5344CB8AC3E}">
        <p14:creationId xmlns:p14="http://schemas.microsoft.com/office/powerpoint/2010/main" val="187848001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ChangeArrowheads="1"/>
          </p:cNvSpPr>
          <p:nvPr/>
        </p:nvSpPr>
        <p:spPr bwMode="auto">
          <a:xfrm>
            <a:off x="457200" y="1273175"/>
            <a:ext cx="8055580" cy="4079582"/>
          </a:xfrm>
          <a:prstGeom prst="rect">
            <a:avLst/>
          </a:prstGeom>
          <a:solidFill>
            <a:schemeClr val="accent4">
              <a:lumMod val="20000"/>
              <a:lumOff val="80000"/>
            </a:schemeClr>
          </a:solidFill>
          <a:ln w="12700">
            <a:noFill/>
            <a:miter lim="800000"/>
            <a:headEnd/>
            <a:tailEnd/>
          </a:ln>
        </p:spPr>
        <p:txBody>
          <a:bodyPr wrap="none" anchor="ctr"/>
          <a:lstStyle/>
          <a:p>
            <a:endParaRPr lang="de-DE" sz="1500" dirty="0"/>
          </a:p>
        </p:txBody>
      </p:sp>
      <p:grpSp>
        <p:nvGrpSpPr>
          <p:cNvPr id="8" name="Gruppieren 7"/>
          <p:cNvGrpSpPr/>
          <p:nvPr/>
        </p:nvGrpSpPr>
        <p:grpSpPr>
          <a:xfrm>
            <a:off x="717452" y="1427240"/>
            <a:ext cx="6505816" cy="3776585"/>
            <a:chOff x="1211792" y="1477698"/>
            <a:chExt cx="6114521" cy="4191000"/>
          </a:xfrm>
        </p:grpSpPr>
        <p:sp>
          <p:nvSpPr>
            <p:cNvPr id="331778" name="Rectangle 2"/>
            <p:cNvSpPr>
              <a:spLocks noChangeArrowheads="1"/>
            </p:cNvSpPr>
            <p:nvPr/>
          </p:nvSpPr>
          <p:spPr bwMode="auto">
            <a:xfrm>
              <a:off x="2735792" y="5097198"/>
              <a:ext cx="3556000" cy="571500"/>
            </a:xfrm>
            <a:prstGeom prst="rect">
              <a:avLst/>
            </a:prstGeom>
            <a:solidFill>
              <a:schemeClr val="bg1"/>
            </a:solidFill>
            <a:ln w="12700">
              <a:noFill/>
              <a:miter lim="800000"/>
              <a:headEnd/>
              <a:tailEnd/>
            </a:ln>
          </p:spPr>
          <p:txBody>
            <a:bodyPr wrap="none" anchor="ctr"/>
            <a:lstStyle/>
            <a:p>
              <a:pPr algn="ctr" defTabSz="634975" eaLnBrk="0" hangingPunct="0"/>
              <a:r>
                <a:rPr lang="de-DE" sz="1400"/>
                <a:t>6. Lösung mit dem höchsten</a:t>
              </a:r>
            </a:p>
            <a:p>
              <a:pPr algn="ctr" defTabSz="634975" eaLnBrk="0" hangingPunct="0"/>
              <a:r>
                <a:rPr lang="de-DE" sz="1400"/>
                <a:t>Ranking wird genommen</a:t>
              </a:r>
            </a:p>
          </p:txBody>
        </p:sp>
        <p:grpSp>
          <p:nvGrpSpPr>
            <p:cNvPr id="2" name="Group 3"/>
            <p:cNvGrpSpPr>
              <a:grpSpLocks/>
            </p:cNvGrpSpPr>
            <p:nvPr/>
          </p:nvGrpSpPr>
          <p:grpSpPr bwMode="auto">
            <a:xfrm>
              <a:off x="2735792" y="1477698"/>
              <a:ext cx="3556000" cy="762000"/>
              <a:chOff x="1584" y="816"/>
              <a:chExt cx="2688" cy="576"/>
            </a:xfrm>
          </p:grpSpPr>
          <p:sp>
            <p:nvSpPr>
              <p:cNvPr id="89105" name="Rectangle 4"/>
              <p:cNvSpPr>
                <a:spLocks noChangeArrowheads="1"/>
              </p:cNvSpPr>
              <p:nvPr/>
            </p:nvSpPr>
            <p:spPr bwMode="auto">
              <a:xfrm>
                <a:off x="1584" y="816"/>
                <a:ext cx="2688" cy="432"/>
              </a:xfrm>
              <a:prstGeom prst="rect">
                <a:avLst/>
              </a:prstGeom>
              <a:solidFill>
                <a:schemeClr val="bg1"/>
              </a:solidFill>
              <a:ln w="12700">
                <a:noFill/>
                <a:miter lim="800000"/>
                <a:headEnd/>
                <a:tailEnd/>
              </a:ln>
            </p:spPr>
            <p:txBody>
              <a:bodyPr wrap="none" anchor="ctr"/>
              <a:lstStyle/>
              <a:p>
                <a:pPr algn="ctr" defTabSz="634975" eaLnBrk="0" hangingPunct="0"/>
                <a:r>
                  <a:rPr lang="de-DE" sz="1400" dirty="0"/>
                  <a:t>1. Gruppe identifiziert ein Problem</a:t>
                </a:r>
              </a:p>
            </p:txBody>
          </p:sp>
          <p:cxnSp>
            <p:nvCxnSpPr>
              <p:cNvPr id="89106" name="AutoShape 5"/>
              <p:cNvCxnSpPr>
                <a:cxnSpLocks noChangeShapeType="1"/>
                <a:stCxn id="89105" idx="2"/>
                <a:endCxn id="89103" idx="0"/>
              </p:cNvCxnSpPr>
              <p:nvPr/>
            </p:nvCxnSpPr>
            <p:spPr bwMode="auto">
              <a:xfrm>
                <a:off x="2928" y="1248"/>
                <a:ext cx="0" cy="144"/>
              </a:xfrm>
              <a:prstGeom prst="straightConnector1">
                <a:avLst/>
              </a:prstGeom>
              <a:noFill/>
              <a:ln w="19050">
                <a:solidFill>
                  <a:schemeClr val="accent4">
                    <a:lumMod val="75000"/>
                  </a:schemeClr>
                </a:solidFill>
                <a:round/>
                <a:headEnd/>
                <a:tailEnd type="triangle" w="med" len="med"/>
              </a:ln>
            </p:spPr>
          </p:cxnSp>
        </p:grpSp>
        <p:grpSp>
          <p:nvGrpSpPr>
            <p:cNvPr id="3" name="Group 6"/>
            <p:cNvGrpSpPr>
              <a:grpSpLocks/>
            </p:cNvGrpSpPr>
            <p:nvPr/>
          </p:nvGrpSpPr>
          <p:grpSpPr bwMode="auto">
            <a:xfrm>
              <a:off x="2735792" y="2239699"/>
              <a:ext cx="3556000" cy="862542"/>
              <a:chOff x="1584" y="1392"/>
              <a:chExt cx="2688" cy="652"/>
            </a:xfrm>
          </p:grpSpPr>
          <p:sp>
            <p:nvSpPr>
              <p:cNvPr id="89103" name="Rectangle 7"/>
              <p:cNvSpPr>
                <a:spLocks noChangeArrowheads="1"/>
              </p:cNvSpPr>
              <p:nvPr/>
            </p:nvSpPr>
            <p:spPr bwMode="auto">
              <a:xfrm>
                <a:off x="1584" y="1392"/>
                <a:ext cx="2688" cy="432"/>
              </a:xfrm>
              <a:prstGeom prst="rect">
                <a:avLst/>
              </a:prstGeom>
              <a:solidFill>
                <a:schemeClr val="bg1"/>
              </a:solidFill>
              <a:ln w="12700">
                <a:noFill/>
                <a:miter lim="800000"/>
                <a:headEnd/>
                <a:tailEnd/>
              </a:ln>
            </p:spPr>
            <p:txBody>
              <a:bodyPr wrap="none" anchor="ctr"/>
              <a:lstStyle/>
              <a:p>
                <a:pPr algn="ctr" defTabSz="634975" eaLnBrk="0" hangingPunct="0"/>
                <a:r>
                  <a:rPr lang="de-DE" sz="1400"/>
                  <a:t>2. Jedes Mitglied erarbeitet</a:t>
                </a:r>
              </a:p>
              <a:p>
                <a:pPr algn="ctr" defTabSz="634975" eaLnBrk="0" hangingPunct="0"/>
                <a:r>
                  <a:rPr lang="de-DE" sz="1400"/>
                  <a:t>individuell ein Lösung</a:t>
                </a:r>
              </a:p>
            </p:txBody>
          </p:sp>
          <p:cxnSp>
            <p:nvCxnSpPr>
              <p:cNvPr id="89104" name="AutoShape 8"/>
              <p:cNvCxnSpPr>
                <a:cxnSpLocks noChangeShapeType="1"/>
                <a:stCxn id="89103" idx="2"/>
              </p:cNvCxnSpPr>
              <p:nvPr/>
            </p:nvCxnSpPr>
            <p:spPr bwMode="auto">
              <a:xfrm flipH="1">
                <a:off x="1661" y="1824"/>
                <a:ext cx="1267" cy="220"/>
              </a:xfrm>
              <a:prstGeom prst="straightConnector1">
                <a:avLst/>
              </a:prstGeom>
              <a:noFill/>
              <a:ln w="19050">
                <a:solidFill>
                  <a:schemeClr val="accent4">
                    <a:lumMod val="75000"/>
                  </a:schemeClr>
                </a:solidFill>
                <a:round/>
                <a:headEnd/>
                <a:tailEnd type="triangle" w="med" len="med"/>
              </a:ln>
            </p:spPr>
          </p:cxnSp>
        </p:grpSp>
        <p:grpSp>
          <p:nvGrpSpPr>
            <p:cNvPr id="4" name="Group 9"/>
            <p:cNvGrpSpPr>
              <a:grpSpLocks/>
            </p:cNvGrpSpPr>
            <p:nvPr/>
          </p:nvGrpSpPr>
          <p:grpSpPr bwMode="auto">
            <a:xfrm>
              <a:off x="1211792" y="3128698"/>
              <a:ext cx="3365500" cy="571500"/>
              <a:chOff x="432" y="2064"/>
              <a:chExt cx="2544" cy="432"/>
            </a:xfrm>
          </p:grpSpPr>
          <p:sp>
            <p:nvSpPr>
              <p:cNvPr id="89101" name="Rectangle 10"/>
              <p:cNvSpPr>
                <a:spLocks noChangeArrowheads="1"/>
              </p:cNvSpPr>
              <p:nvPr/>
            </p:nvSpPr>
            <p:spPr bwMode="auto">
              <a:xfrm>
                <a:off x="432" y="2064"/>
                <a:ext cx="2352" cy="432"/>
              </a:xfrm>
              <a:prstGeom prst="rect">
                <a:avLst/>
              </a:prstGeom>
              <a:solidFill>
                <a:schemeClr val="bg1"/>
              </a:solidFill>
              <a:ln w="12700">
                <a:noFill/>
                <a:miter lim="800000"/>
                <a:headEnd/>
                <a:tailEnd/>
              </a:ln>
            </p:spPr>
            <p:txBody>
              <a:bodyPr wrap="none" anchor="ctr"/>
              <a:lstStyle/>
              <a:p>
                <a:pPr algn="ctr" defTabSz="634975" eaLnBrk="0" hangingPunct="0"/>
                <a:r>
                  <a:rPr lang="de-DE" sz="1400"/>
                  <a:t>3. Jede Lösung wird präsentiert</a:t>
                </a:r>
              </a:p>
            </p:txBody>
          </p:sp>
          <p:cxnSp>
            <p:nvCxnSpPr>
              <p:cNvPr id="89102" name="AutoShape 11"/>
              <p:cNvCxnSpPr>
                <a:cxnSpLocks noChangeShapeType="1"/>
                <a:endCxn id="89099" idx="1"/>
              </p:cNvCxnSpPr>
              <p:nvPr/>
            </p:nvCxnSpPr>
            <p:spPr bwMode="auto">
              <a:xfrm>
                <a:off x="2784" y="2280"/>
                <a:ext cx="192" cy="0"/>
              </a:xfrm>
              <a:prstGeom prst="straightConnector1">
                <a:avLst/>
              </a:prstGeom>
              <a:noFill/>
              <a:ln w="19050">
                <a:solidFill>
                  <a:schemeClr val="accent4">
                    <a:lumMod val="75000"/>
                  </a:schemeClr>
                </a:solidFill>
                <a:round/>
                <a:headEnd/>
                <a:tailEnd type="triangle" w="med" len="med"/>
              </a:ln>
            </p:spPr>
          </p:cxnSp>
        </p:grpSp>
        <p:grpSp>
          <p:nvGrpSpPr>
            <p:cNvPr id="5" name="Group 12"/>
            <p:cNvGrpSpPr>
              <a:grpSpLocks/>
            </p:cNvGrpSpPr>
            <p:nvPr/>
          </p:nvGrpSpPr>
          <p:grpSpPr bwMode="auto">
            <a:xfrm>
              <a:off x="4497917" y="3128699"/>
              <a:ext cx="2828396" cy="910167"/>
              <a:chOff x="2916" y="2064"/>
              <a:chExt cx="2138" cy="688"/>
            </a:xfrm>
          </p:grpSpPr>
          <p:sp>
            <p:nvSpPr>
              <p:cNvPr id="89099" name="Rectangle 13"/>
              <p:cNvSpPr>
                <a:spLocks noChangeArrowheads="1"/>
              </p:cNvSpPr>
              <p:nvPr/>
            </p:nvSpPr>
            <p:spPr bwMode="auto">
              <a:xfrm>
                <a:off x="2976" y="2064"/>
                <a:ext cx="2078" cy="432"/>
              </a:xfrm>
              <a:prstGeom prst="rect">
                <a:avLst/>
              </a:prstGeom>
              <a:solidFill>
                <a:schemeClr val="bg1"/>
              </a:solidFill>
              <a:ln w="12700">
                <a:noFill/>
                <a:miter lim="800000"/>
                <a:headEnd/>
                <a:tailEnd/>
              </a:ln>
            </p:spPr>
            <p:txBody>
              <a:bodyPr wrap="none" anchor="ctr"/>
              <a:lstStyle/>
              <a:p>
                <a:pPr marL="266700" indent="-266700" algn="ctr" defTabSz="634975" eaLnBrk="0" hangingPunct="0"/>
                <a:r>
                  <a:rPr lang="de-DE" sz="1400" dirty="0"/>
                  <a:t>4. Jede Lösung wird diskutiert</a:t>
                </a:r>
                <a:br>
                  <a:rPr lang="de-DE" sz="1400" dirty="0"/>
                </a:br>
                <a:r>
                  <a:rPr lang="de-DE" sz="1400" dirty="0"/>
                  <a:t>und bewertet</a:t>
                </a:r>
              </a:p>
            </p:txBody>
          </p:sp>
          <p:cxnSp>
            <p:nvCxnSpPr>
              <p:cNvPr id="89100" name="AutoShape 14"/>
              <p:cNvCxnSpPr>
                <a:cxnSpLocks noChangeShapeType="1"/>
                <a:stCxn id="89099" idx="2"/>
              </p:cNvCxnSpPr>
              <p:nvPr/>
            </p:nvCxnSpPr>
            <p:spPr bwMode="auto">
              <a:xfrm flipH="1">
                <a:off x="2916" y="2496"/>
                <a:ext cx="1099" cy="256"/>
              </a:xfrm>
              <a:prstGeom prst="straightConnector1">
                <a:avLst/>
              </a:prstGeom>
              <a:noFill/>
              <a:ln w="19050">
                <a:solidFill>
                  <a:schemeClr val="accent4">
                    <a:lumMod val="75000"/>
                  </a:schemeClr>
                </a:solidFill>
                <a:round/>
                <a:headEnd/>
                <a:tailEnd type="triangle" w="med" len="med"/>
              </a:ln>
            </p:spPr>
          </p:cxnSp>
        </p:grpSp>
        <p:grpSp>
          <p:nvGrpSpPr>
            <p:cNvPr id="6" name="Group 15"/>
            <p:cNvGrpSpPr>
              <a:grpSpLocks/>
            </p:cNvGrpSpPr>
            <p:nvPr/>
          </p:nvGrpSpPr>
          <p:grpSpPr bwMode="auto">
            <a:xfrm>
              <a:off x="2735792" y="4081198"/>
              <a:ext cx="3556000" cy="1016000"/>
              <a:chOff x="1584" y="2784"/>
              <a:chExt cx="2688" cy="768"/>
            </a:xfrm>
          </p:grpSpPr>
          <p:sp>
            <p:nvSpPr>
              <p:cNvPr id="89097" name="Rectangle 16"/>
              <p:cNvSpPr>
                <a:spLocks noChangeArrowheads="1"/>
              </p:cNvSpPr>
              <p:nvPr/>
            </p:nvSpPr>
            <p:spPr bwMode="auto">
              <a:xfrm>
                <a:off x="1584" y="2784"/>
                <a:ext cx="2688" cy="432"/>
              </a:xfrm>
              <a:prstGeom prst="rect">
                <a:avLst/>
              </a:prstGeom>
              <a:solidFill>
                <a:schemeClr val="bg1"/>
              </a:solidFill>
              <a:ln w="12700">
                <a:noFill/>
                <a:miter lim="800000"/>
                <a:headEnd/>
                <a:tailEnd/>
              </a:ln>
            </p:spPr>
            <p:txBody>
              <a:bodyPr wrap="none" anchor="ctr"/>
              <a:lstStyle/>
              <a:p>
                <a:pPr algn="ctr" defTabSz="634975" eaLnBrk="0" hangingPunct="0"/>
                <a:r>
                  <a:rPr lang="de-DE" sz="1400" dirty="0"/>
                  <a:t>5. Teilnehmer bewerten einzeln</a:t>
                </a:r>
              </a:p>
              <a:p>
                <a:pPr algn="ctr" defTabSz="634975" eaLnBrk="0" hangingPunct="0"/>
                <a:r>
                  <a:rPr lang="de-DE" sz="1400" dirty="0"/>
                  <a:t>die Lösungsalternativen</a:t>
                </a:r>
              </a:p>
            </p:txBody>
          </p:sp>
          <p:cxnSp>
            <p:nvCxnSpPr>
              <p:cNvPr id="89098" name="AutoShape 17"/>
              <p:cNvCxnSpPr>
                <a:cxnSpLocks noChangeShapeType="1"/>
                <a:stCxn id="89103" idx="2"/>
              </p:cNvCxnSpPr>
              <p:nvPr/>
            </p:nvCxnSpPr>
            <p:spPr bwMode="auto">
              <a:xfrm>
                <a:off x="2928" y="3216"/>
                <a:ext cx="0" cy="336"/>
              </a:xfrm>
              <a:prstGeom prst="straightConnector1">
                <a:avLst/>
              </a:prstGeom>
              <a:noFill/>
              <a:ln w="19050">
                <a:solidFill>
                  <a:schemeClr val="accent4">
                    <a:lumMod val="75000"/>
                  </a:schemeClr>
                </a:solidFill>
                <a:round/>
                <a:headEnd/>
                <a:tailEnd type="triangle" w="med" len="med"/>
              </a:ln>
            </p:spPr>
          </p:cxnSp>
        </p:grpSp>
      </p:grpSp>
      <p:sp>
        <p:nvSpPr>
          <p:cNvPr id="89096" name="Rectangle 18"/>
          <p:cNvSpPr>
            <a:spLocks noGrp="1"/>
          </p:cNvSpPr>
          <p:nvPr>
            <p:ph type="title"/>
          </p:nvPr>
        </p:nvSpPr>
        <p:spPr/>
        <p:txBody>
          <a:bodyPr/>
          <a:lstStyle/>
          <a:p>
            <a:pPr eaLnBrk="1" hangingPunct="1"/>
            <a:r>
              <a:rPr lang="de-DE" dirty="0"/>
              <a:t>Teamtechnik</a:t>
            </a:r>
          </a:p>
        </p:txBody>
      </p:sp>
      <p:sp>
        <p:nvSpPr>
          <p:cNvPr id="7" name="Foliennummernplatzhalter 6"/>
          <p:cNvSpPr>
            <a:spLocks noGrp="1"/>
          </p:cNvSpPr>
          <p:nvPr>
            <p:ph type="sldNum" sz="quarter" idx="14"/>
          </p:nvPr>
        </p:nvSpPr>
        <p:spPr/>
        <p:txBody>
          <a:bodyPr/>
          <a:lstStyle/>
          <a:p>
            <a:fld id="{BE3DC40E-DBBE-4E2D-9EEC-FBF0DA0E9179}" type="slidenum">
              <a:rPr lang="de-AT" smtClean="0"/>
              <a:pPr/>
              <a:t>16</a:t>
            </a:fld>
            <a:endParaRPr lang="de-AT" dirty="0"/>
          </a:p>
        </p:txBody>
      </p:sp>
    </p:spTree>
    <p:extLst>
      <p:ext uri="{BB962C8B-B14F-4D97-AF65-F5344CB8AC3E}">
        <p14:creationId xmlns:p14="http://schemas.microsoft.com/office/powerpoint/2010/main" val="36287061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92500" lnSpcReduction="10000"/>
          </a:bodyPr>
          <a:lstStyle/>
          <a:p>
            <a:pPr indent="0">
              <a:buNone/>
            </a:pPr>
            <a:r>
              <a:rPr lang="de-DE" b="1" dirty="0"/>
              <a:t>Problemanalyse</a:t>
            </a:r>
          </a:p>
          <a:p>
            <a:pPr lvl="1"/>
            <a:r>
              <a:rPr lang="de-DE" dirty="0"/>
              <a:t>Habe ich Ausgangssituation ausreichend analysiert?</a:t>
            </a:r>
          </a:p>
          <a:p>
            <a:pPr lvl="1"/>
            <a:r>
              <a:rPr lang="de-DE" dirty="0"/>
              <a:t>Rahmenbedingungen beachten</a:t>
            </a:r>
          </a:p>
          <a:p>
            <a:pPr lvl="1"/>
            <a:r>
              <a:rPr lang="de-DE" dirty="0"/>
              <a:t>Welche Emotionen trüben meinen Blick</a:t>
            </a:r>
          </a:p>
          <a:p>
            <a:pPr lvl="1"/>
            <a:endParaRPr lang="de-DE" dirty="0"/>
          </a:p>
          <a:p>
            <a:pPr indent="0">
              <a:buNone/>
            </a:pPr>
            <a:r>
              <a:rPr lang="de-DE" b="1" dirty="0"/>
              <a:t>Zielsetzung</a:t>
            </a:r>
          </a:p>
          <a:p>
            <a:pPr lvl="1"/>
            <a:r>
              <a:rPr lang="de-DE" dirty="0"/>
              <a:t>Sind Ziele realistisch, zu hoch oder liegen sie zu weit in der Zukunft?</a:t>
            </a:r>
          </a:p>
          <a:p>
            <a:pPr lvl="1"/>
            <a:r>
              <a:rPr lang="de-DE" dirty="0"/>
              <a:t>Habe ich alle Teilziele beobachtet?</a:t>
            </a:r>
          </a:p>
          <a:p>
            <a:pPr lvl="1"/>
            <a:r>
              <a:rPr lang="de-DE" dirty="0"/>
              <a:t>Nebenwirkungen (Folgen von Entscheidungen)</a:t>
            </a:r>
          </a:p>
          <a:p>
            <a:pPr lvl="1"/>
            <a:r>
              <a:rPr lang="de-DE" dirty="0"/>
              <a:t>An welchen Kriterien kann ich den Erfolg evaluieren?</a:t>
            </a:r>
          </a:p>
          <a:p>
            <a:pPr lvl="1"/>
            <a:endParaRPr lang="de-DE" dirty="0"/>
          </a:p>
          <a:p>
            <a:pPr indent="0">
              <a:buNone/>
            </a:pPr>
            <a:r>
              <a:rPr lang="de-DE" b="1" dirty="0"/>
              <a:t>Informationssuche</a:t>
            </a:r>
          </a:p>
          <a:p>
            <a:pPr lvl="1"/>
            <a:r>
              <a:rPr lang="de-DE" dirty="0"/>
              <a:t>Bewerte ich die Informationen oder die Informationsquelle?</a:t>
            </a:r>
          </a:p>
          <a:p>
            <a:pPr lvl="1"/>
            <a:r>
              <a:rPr lang="de-DE" dirty="0"/>
              <a:t>Gebe ich manchen Informationen zu viel Gewicht (Stereotype)?</a:t>
            </a:r>
          </a:p>
        </p:txBody>
      </p:sp>
      <p:sp>
        <p:nvSpPr>
          <p:cNvPr id="2" name="Titel 1"/>
          <p:cNvSpPr>
            <a:spLocks noGrp="1"/>
          </p:cNvSpPr>
          <p:nvPr>
            <p:ph type="title"/>
          </p:nvPr>
        </p:nvSpPr>
        <p:spPr/>
        <p:txBody>
          <a:bodyPr/>
          <a:lstStyle/>
          <a:p>
            <a:r>
              <a:rPr lang="de-DE" dirty="0"/>
              <a:t>Entscheidungsoptimierung</a:t>
            </a:r>
          </a:p>
        </p:txBody>
      </p:sp>
      <p:sp>
        <p:nvSpPr>
          <p:cNvPr id="4" name="Foliennummernplatzhalter 3"/>
          <p:cNvSpPr>
            <a:spLocks noGrp="1"/>
          </p:cNvSpPr>
          <p:nvPr>
            <p:ph type="sldNum" sz="quarter" idx="14"/>
          </p:nvPr>
        </p:nvSpPr>
        <p:spPr/>
        <p:txBody>
          <a:bodyPr/>
          <a:lstStyle/>
          <a:p>
            <a:fld id="{BE3DC40E-DBBE-4E2D-9EEC-FBF0DA0E9179}" type="slidenum">
              <a:rPr lang="de-AT" smtClean="0"/>
              <a:pPr/>
              <a:t>17</a:t>
            </a:fld>
            <a:endParaRPr lang="de-AT" dirty="0"/>
          </a:p>
        </p:txBody>
      </p:sp>
    </p:spTree>
    <p:extLst>
      <p:ext uri="{BB962C8B-B14F-4D97-AF65-F5344CB8AC3E}">
        <p14:creationId xmlns:p14="http://schemas.microsoft.com/office/powerpoint/2010/main" val="42413438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indent="0">
              <a:buNone/>
            </a:pPr>
            <a:r>
              <a:rPr lang="de-DE" b="1" dirty="0"/>
              <a:t>Ideenfindung</a:t>
            </a:r>
          </a:p>
          <a:p>
            <a:pPr lvl="1"/>
            <a:r>
              <a:rPr lang="de-DE" dirty="0"/>
              <a:t>Wie sieht die Entscheidung aus, wenn ich einen Schritt zurücktrete?</a:t>
            </a:r>
          </a:p>
          <a:p>
            <a:pPr lvl="1"/>
            <a:r>
              <a:rPr lang="de-DE" dirty="0"/>
              <a:t>Fehlt mir ein Gesamtkonzept (tappe ich von Teilziel zu Teilziel)?</a:t>
            </a:r>
          </a:p>
          <a:p>
            <a:pPr lvl="1"/>
            <a:r>
              <a:rPr lang="de-DE" dirty="0"/>
              <a:t>Halte ich an Vorgehensweisen aus Gewohnheit fest?</a:t>
            </a:r>
          </a:p>
          <a:p>
            <a:pPr lvl="1"/>
            <a:r>
              <a:rPr lang="de-DE" dirty="0"/>
              <a:t>Will ich mir nicht eingestehen, dass ich in die falsche Richtung laufe, weil schon Kosten angefallen sind?</a:t>
            </a:r>
          </a:p>
          <a:p>
            <a:pPr lvl="1"/>
            <a:r>
              <a:rPr lang="de-DE" dirty="0"/>
              <a:t>Wer hat die höchste Entscheidungskompetenz im Team?</a:t>
            </a:r>
          </a:p>
          <a:p>
            <a:pPr lvl="1"/>
            <a:endParaRPr lang="de-DE" dirty="0"/>
          </a:p>
          <a:p>
            <a:pPr indent="0">
              <a:buNone/>
            </a:pPr>
            <a:r>
              <a:rPr lang="de-DE" b="1" dirty="0"/>
              <a:t>Ideenbewertung</a:t>
            </a:r>
          </a:p>
          <a:p>
            <a:pPr lvl="1"/>
            <a:r>
              <a:rPr lang="de-DE" dirty="0"/>
              <a:t>Ist die getroffene Entscheidung tatsächlich sinnvoll?</a:t>
            </a:r>
          </a:p>
          <a:p>
            <a:pPr lvl="1"/>
            <a:r>
              <a:rPr lang="de-DE" dirty="0"/>
              <a:t>Gäbe es alternative Lösungen?</a:t>
            </a:r>
          </a:p>
          <a:p>
            <a:pPr lvl="1"/>
            <a:r>
              <a:rPr lang="de-DE" dirty="0"/>
              <a:t>Rechtfertige ich im Nachhinein mein Handeln?</a:t>
            </a:r>
          </a:p>
          <a:p>
            <a:pPr lvl="1"/>
            <a:r>
              <a:rPr lang="de-DE" dirty="0"/>
              <a:t>Vermeide ich aus Fehlern zu lernen?</a:t>
            </a:r>
          </a:p>
          <a:p>
            <a:pPr lvl="1"/>
            <a:endParaRPr lang="de-DE" dirty="0"/>
          </a:p>
        </p:txBody>
      </p:sp>
      <p:sp>
        <p:nvSpPr>
          <p:cNvPr id="2" name="Titel 1"/>
          <p:cNvSpPr>
            <a:spLocks noGrp="1"/>
          </p:cNvSpPr>
          <p:nvPr>
            <p:ph type="title"/>
          </p:nvPr>
        </p:nvSpPr>
        <p:spPr/>
        <p:txBody>
          <a:bodyPr/>
          <a:lstStyle/>
          <a:p>
            <a:r>
              <a:rPr lang="de-DE" dirty="0"/>
              <a:t>Entscheidungsoptimierung</a:t>
            </a:r>
          </a:p>
        </p:txBody>
      </p:sp>
      <p:sp>
        <p:nvSpPr>
          <p:cNvPr id="4" name="Foliennummernplatzhalter 3"/>
          <p:cNvSpPr>
            <a:spLocks noGrp="1"/>
          </p:cNvSpPr>
          <p:nvPr>
            <p:ph type="sldNum" sz="quarter" idx="14"/>
          </p:nvPr>
        </p:nvSpPr>
        <p:spPr/>
        <p:txBody>
          <a:bodyPr/>
          <a:lstStyle/>
          <a:p>
            <a:fld id="{BE3DC40E-DBBE-4E2D-9EEC-FBF0DA0E9179}" type="slidenum">
              <a:rPr lang="de-AT" smtClean="0"/>
              <a:pPr/>
              <a:t>18</a:t>
            </a:fld>
            <a:endParaRPr lang="de-AT" dirty="0"/>
          </a:p>
        </p:txBody>
      </p:sp>
    </p:spTree>
    <p:extLst>
      <p:ext uri="{BB962C8B-B14F-4D97-AF65-F5344CB8AC3E}">
        <p14:creationId xmlns:p14="http://schemas.microsoft.com/office/powerpoint/2010/main" val="365614731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66FF615-5010-3D46-BCFC-1EE18765CD31}"/>
              </a:ext>
            </a:extLst>
          </p:cNvPr>
          <p:cNvSpPr>
            <a:spLocks noGrp="1"/>
          </p:cNvSpPr>
          <p:nvPr>
            <p:ph type="title"/>
          </p:nvPr>
        </p:nvSpPr>
        <p:spPr/>
        <p:txBody>
          <a:bodyPr/>
          <a:lstStyle/>
          <a:p>
            <a:r>
              <a:rPr lang="en-US" dirty="0" err="1" smtClean="0"/>
              <a:t>Entscheidungsbilanz</a:t>
            </a:r>
            <a:r>
              <a:rPr lang="en-US" dirty="0" smtClean="0"/>
              <a:t> (Irving Janis, 1959)</a:t>
            </a:r>
            <a:endParaRPr lang="de-DE" dirty="0"/>
          </a:p>
        </p:txBody>
      </p:sp>
      <p:sp>
        <p:nvSpPr>
          <p:cNvPr id="4" name="Foliennummernplatzhalter 3">
            <a:extLst>
              <a:ext uri="{FF2B5EF4-FFF2-40B4-BE49-F238E27FC236}">
                <a16:creationId xmlns:a16="http://schemas.microsoft.com/office/drawing/2014/main" id="{F3A89518-2AAE-274B-A77B-EB36D07DB9A1}"/>
              </a:ext>
            </a:extLst>
          </p:cNvPr>
          <p:cNvSpPr>
            <a:spLocks noGrp="1"/>
          </p:cNvSpPr>
          <p:nvPr>
            <p:ph type="sldNum" sz="quarter" idx="14"/>
          </p:nvPr>
        </p:nvSpPr>
        <p:spPr/>
        <p:txBody>
          <a:bodyPr/>
          <a:lstStyle/>
          <a:p>
            <a:fld id="{BE3DC40E-DBBE-4E2D-9EEC-FBF0DA0E9179}" type="slidenum">
              <a:rPr lang="de-AT" smtClean="0"/>
              <a:pPr/>
              <a:t>19</a:t>
            </a:fld>
            <a:endParaRPr lang="de-AT" dirty="0"/>
          </a:p>
        </p:txBody>
      </p:sp>
      <p:graphicFrame>
        <p:nvGraphicFramePr>
          <p:cNvPr id="347" name="Tabelle 346"/>
          <p:cNvGraphicFramePr>
            <a:graphicFrameLocks noGrp="1"/>
          </p:cNvGraphicFramePr>
          <p:nvPr>
            <p:extLst>
              <p:ext uri="{D42A27DB-BD31-4B8C-83A1-F6EECF244321}">
                <p14:modId xmlns:p14="http://schemas.microsoft.com/office/powerpoint/2010/main" val="831031377"/>
              </p:ext>
            </p:extLst>
          </p:nvPr>
        </p:nvGraphicFramePr>
        <p:xfrm>
          <a:off x="841248" y="1133858"/>
          <a:ext cx="7516368" cy="4315965"/>
        </p:xfrm>
        <a:graphic>
          <a:graphicData uri="http://schemas.openxmlformats.org/drawingml/2006/table">
            <a:tbl>
              <a:tblPr firstRow="1" firstCol="1" bandRow="1"/>
              <a:tblGrid>
                <a:gridCol w="4454609">
                  <a:extLst>
                    <a:ext uri="{9D8B030D-6E8A-4147-A177-3AD203B41FA5}">
                      <a16:colId xmlns:a16="http://schemas.microsoft.com/office/drawing/2014/main" val="2096616676"/>
                    </a:ext>
                  </a:extLst>
                </a:gridCol>
                <a:gridCol w="1020935">
                  <a:extLst>
                    <a:ext uri="{9D8B030D-6E8A-4147-A177-3AD203B41FA5}">
                      <a16:colId xmlns:a16="http://schemas.microsoft.com/office/drawing/2014/main" val="578991189"/>
                    </a:ext>
                  </a:extLst>
                </a:gridCol>
                <a:gridCol w="1020412">
                  <a:extLst>
                    <a:ext uri="{9D8B030D-6E8A-4147-A177-3AD203B41FA5}">
                      <a16:colId xmlns:a16="http://schemas.microsoft.com/office/drawing/2014/main" val="790372305"/>
                    </a:ext>
                  </a:extLst>
                </a:gridCol>
                <a:gridCol w="1020412">
                  <a:extLst>
                    <a:ext uri="{9D8B030D-6E8A-4147-A177-3AD203B41FA5}">
                      <a16:colId xmlns:a16="http://schemas.microsoft.com/office/drawing/2014/main" val="2764389687"/>
                    </a:ext>
                  </a:extLst>
                </a:gridCol>
              </a:tblGrid>
              <a:tr h="196180">
                <a:tc>
                  <a:txBody>
                    <a:bodyPr/>
                    <a:lstStyle/>
                    <a:p>
                      <a:pPr algn="ctr">
                        <a:lnSpc>
                          <a:spcPct val="107000"/>
                        </a:lnSpc>
                        <a:spcAft>
                          <a:spcPts val="0"/>
                        </a:spcAft>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Erwartungen</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Alternative 1</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Alternative 2</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Alternative 2</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1481115"/>
                  </a:ext>
                </a:extLst>
              </a:tr>
              <a:tr h="196180">
                <a:tc>
                  <a:txBody>
                    <a:bodyPr/>
                    <a:lstStyle/>
                    <a:p>
                      <a:pPr algn="r">
                        <a:lnSpc>
                          <a:spcPct val="107000"/>
                        </a:lnSpc>
                        <a:spcAft>
                          <a:spcPts val="0"/>
                        </a:spcAft>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de-AT" sz="1100" b="1">
                          <a:effectLst/>
                          <a:latin typeface="Calibri" panose="020F0502020204030204" pitchFamily="34" charset="0"/>
                          <a:ea typeface="Calibri" panose="020F0502020204030204" pitchFamily="34" charset="0"/>
                          <a:cs typeface="Times New Roman" panose="02020603050405020304" pitchFamily="18" charset="0"/>
                        </a:rPr>
                        <a:t>+ /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de-AT" sz="1100" b="1">
                          <a:effectLst/>
                          <a:latin typeface="Calibri" panose="020F0502020204030204" pitchFamily="34" charset="0"/>
                          <a:ea typeface="Calibri" panose="020F0502020204030204" pitchFamily="34" charset="0"/>
                          <a:cs typeface="Times New Roman" panose="02020603050405020304" pitchFamily="18" charset="0"/>
                        </a:rPr>
                        <a:t>+ /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de-AT" sz="1100" b="1">
                          <a:effectLst/>
                          <a:latin typeface="Calibri" panose="020F0502020204030204" pitchFamily="34" charset="0"/>
                          <a:ea typeface="Calibri" panose="020F0502020204030204" pitchFamily="34" charset="0"/>
                          <a:cs typeface="Times New Roman" panose="02020603050405020304" pitchFamily="18" charset="0"/>
                        </a:rPr>
                        <a:t>+ /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892545774"/>
                  </a:ext>
                </a:extLst>
              </a:tr>
              <a:tr h="980902">
                <a:tc>
                  <a:txBody>
                    <a:bodyPr/>
                    <a:lstStyle/>
                    <a:p>
                      <a:pPr algn="l">
                        <a:lnSpc>
                          <a:spcPct val="107000"/>
                        </a:lnSpc>
                        <a:spcAft>
                          <a:spcPts val="0"/>
                        </a:spcAft>
                      </a:pPr>
                      <a:r>
                        <a:rPr lang="de-AT" sz="1100" i="1" dirty="0">
                          <a:effectLst/>
                          <a:latin typeface="Calibri Light" panose="020F0302020204030204" pitchFamily="34" charset="0"/>
                          <a:ea typeface="Times New Roman" panose="02020603050405020304" pitchFamily="18" charset="0"/>
                          <a:cs typeface="Times New Roman" panose="02020603050405020304" pitchFamily="18" charset="0"/>
                        </a:rPr>
                        <a:t>Nutzengewinn oder –</a:t>
                      </a:r>
                      <a:r>
                        <a:rPr lang="de-AT" sz="1100" i="1" dirty="0" err="1">
                          <a:effectLst/>
                          <a:latin typeface="Calibri Light" panose="020F0302020204030204" pitchFamily="34" charset="0"/>
                          <a:ea typeface="Times New Roman" panose="02020603050405020304" pitchFamily="18" charset="0"/>
                          <a:cs typeface="Times New Roman" panose="02020603050405020304" pitchFamily="18" charset="0"/>
                        </a:rPr>
                        <a:t>verlust</a:t>
                      </a:r>
                      <a:r>
                        <a:rPr lang="de-AT" sz="1100" i="1" dirty="0">
                          <a:effectLst/>
                          <a:latin typeface="Calibri Light" panose="020F0302020204030204" pitchFamily="34" charset="0"/>
                          <a:ea typeface="Times New Roman" panose="02020603050405020304" pitchFamily="18" charset="0"/>
                          <a:cs typeface="Times New Roman" panose="02020603050405020304" pitchFamily="18" charset="0"/>
                        </a:rPr>
                        <a:t>:</a:t>
                      </a:r>
                      <a:endParaRPr lang="de-AT"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lphaLcParenR"/>
                      </a:pPr>
                      <a:r>
                        <a:rPr lang="de-AT" sz="1100" i="1" dirty="0">
                          <a:effectLst/>
                          <a:latin typeface="Calibri Light" panose="020F0302020204030204" pitchFamily="34" charset="0"/>
                          <a:ea typeface="Times New Roman" panose="02020603050405020304" pitchFamily="18" charset="0"/>
                          <a:cs typeface="Times New Roman" panose="02020603050405020304" pitchFamily="18" charset="0"/>
                        </a:rPr>
                        <a:t>Einkommen</a:t>
                      </a:r>
                      <a:endParaRPr lang="de-AT"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lphaLcParenR"/>
                      </a:pPr>
                      <a:r>
                        <a:rPr lang="de-AT" sz="1100" i="1" dirty="0">
                          <a:effectLst/>
                          <a:latin typeface="Calibri Light" panose="020F0302020204030204" pitchFamily="34" charset="0"/>
                          <a:ea typeface="Times New Roman" panose="02020603050405020304" pitchFamily="18" charset="0"/>
                          <a:cs typeface="Times New Roman" panose="02020603050405020304" pitchFamily="18" charset="0"/>
                        </a:rPr>
                        <a:t>Interessen</a:t>
                      </a:r>
                      <a:endParaRPr lang="de-AT"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lphaLcParenR"/>
                      </a:pPr>
                      <a:r>
                        <a:rPr lang="de-AT" sz="1100" i="1" dirty="0" smtClean="0">
                          <a:effectLst/>
                          <a:latin typeface="Calibri Light" panose="020F0302020204030204" pitchFamily="34" charset="0"/>
                          <a:ea typeface="Times New Roman" panose="02020603050405020304" pitchFamily="18" charset="0"/>
                          <a:cs typeface="Times New Roman" panose="02020603050405020304" pitchFamily="18" charset="0"/>
                        </a:rPr>
                        <a:t>Entwicklungsmöglichkeiten</a:t>
                      </a:r>
                      <a:endParaRPr lang="de-AT"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lphaLcParenR"/>
                      </a:pPr>
                      <a:r>
                        <a:rPr lang="de-AT" sz="1100" i="1" dirty="0">
                          <a:effectLst/>
                          <a:latin typeface="Calibri Light" panose="020F0302020204030204" pitchFamily="34" charset="0"/>
                          <a:ea typeface="Times New Roman" panose="02020603050405020304" pitchFamily="18" charset="0"/>
                          <a:cs typeface="Times New Roman" panose="02020603050405020304" pitchFamily="18" charset="0"/>
                        </a:rPr>
                        <a:t>….</a:t>
                      </a:r>
                      <a:endParaRPr lang="de-AT"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de-AT" sz="1100">
                          <a:effectLst/>
                          <a:latin typeface="Calibri" panose="020F0502020204030204" pitchFamily="34" charset="0"/>
                          <a:ea typeface="Calibri" panose="020F0502020204030204" pitchFamily="34" charset="0"/>
                          <a:cs typeface="Times New Roman" panose="02020603050405020304" pitchFamily="18" charset="0"/>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AT" sz="1100">
                          <a:effectLst/>
                          <a:latin typeface="Calibri" panose="020F0502020204030204" pitchFamily="34" charset="0"/>
                          <a:ea typeface="Calibri" panose="020F0502020204030204" pitchFamily="34" charset="0"/>
                          <a:cs typeface="Times New Roman" panose="02020603050405020304" pitchFamily="18" charset="0"/>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AT" sz="1100">
                          <a:effectLst/>
                          <a:latin typeface="Calibri" panose="020F0502020204030204" pitchFamily="34" charset="0"/>
                          <a:ea typeface="Calibri" panose="020F0502020204030204" pitchFamily="34" charset="0"/>
                          <a:cs typeface="Times New Roman" panose="02020603050405020304" pitchFamily="18" charset="0"/>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061534"/>
                  </a:ext>
                </a:extLst>
              </a:tr>
              <a:tr h="196180">
                <a:tc>
                  <a:txBody>
                    <a:bodyPr/>
                    <a:lstStyle/>
                    <a:p>
                      <a:pPr algn="r">
                        <a:lnSpc>
                          <a:spcPct val="107000"/>
                        </a:lnSpc>
                        <a:spcAft>
                          <a:spcPts val="0"/>
                        </a:spcAft>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de-AT" sz="1100" b="1">
                          <a:effectLst/>
                          <a:latin typeface="Calibri" panose="020F0502020204030204" pitchFamily="34" charset="0"/>
                          <a:ea typeface="Calibri" panose="020F0502020204030204" pitchFamily="34" charset="0"/>
                          <a:cs typeface="Times New Roman" panose="02020603050405020304" pitchFamily="18" charset="0"/>
                        </a:rPr>
                        <a:t>+ /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de-AT" sz="1100" b="1">
                          <a:effectLst/>
                          <a:latin typeface="Calibri" panose="020F0502020204030204" pitchFamily="34" charset="0"/>
                          <a:ea typeface="Calibri" panose="020F0502020204030204" pitchFamily="34" charset="0"/>
                          <a:cs typeface="Times New Roman" panose="02020603050405020304" pitchFamily="18" charset="0"/>
                        </a:rPr>
                        <a:t>+ /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de-AT" sz="1100" b="1">
                          <a:effectLst/>
                          <a:latin typeface="Calibri" panose="020F0502020204030204" pitchFamily="34" charset="0"/>
                          <a:ea typeface="Calibri" panose="020F0502020204030204" pitchFamily="34" charset="0"/>
                          <a:cs typeface="Times New Roman" panose="02020603050405020304" pitchFamily="18" charset="0"/>
                        </a:rPr>
                        <a:t>+ /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861631744"/>
                  </a:ext>
                </a:extLst>
              </a:tr>
              <a:tr h="784721">
                <a:tc>
                  <a:txBody>
                    <a:bodyPr/>
                    <a:lstStyle/>
                    <a:p>
                      <a:pPr algn="l">
                        <a:lnSpc>
                          <a:spcPct val="107000"/>
                        </a:lnSpc>
                        <a:spcAft>
                          <a:spcPts val="0"/>
                        </a:spcAft>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Nutzengewinn oder –verlust für relevante andere:</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lphaLcParenR"/>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Sozialer Status</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lphaLcParenR"/>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Sonstige soziale Wirkungen</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lphaLcParenR"/>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de-AT" sz="1100">
                          <a:effectLst/>
                          <a:latin typeface="Calibri" panose="020F0502020204030204" pitchFamily="34" charset="0"/>
                          <a:ea typeface="Calibri" panose="020F0502020204030204" pitchFamily="34" charset="0"/>
                          <a:cs typeface="Times New Roman" panose="02020603050405020304" pitchFamily="18" charset="0"/>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AT" sz="1100">
                          <a:effectLst/>
                          <a:latin typeface="Calibri" panose="020F0502020204030204" pitchFamily="34" charset="0"/>
                          <a:ea typeface="Calibri" panose="020F0502020204030204" pitchFamily="34" charset="0"/>
                          <a:cs typeface="Times New Roman" panose="02020603050405020304" pitchFamily="18" charset="0"/>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AT" sz="1100">
                          <a:effectLst/>
                          <a:latin typeface="Calibri" panose="020F0502020204030204" pitchFamily="34" charset="0"/>
                          <a:ea typeface="Calibri" panose="020F0502020204030204" pitchFamily="34" charset="0"/>
                          <a:cs typeface="Times New Roman" panose="02020603050405020304" pitchFamily="18" charset="0"/>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066213"/>
                  </a:ext>
                </a:extLst>
              </a:tr>
              <a:tr h="196180">
                <a:tc>
                  <a:txBody>
                    <a:bodyPr/>
                    <a:lstStyle/>
                    <a:p>
                      <a:pPr algn="r">
                        <a:lnSpc>
                          <a:spcPct val="107000"/>
                        </a:lnSpc>
                        <a:spcAft>
                          <a:spcPts val="0"/>
                        </a:spcAft>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de-AT" sz="1100" b="1">
                          <a:effectLst/>
                          <a:latin typeface="Calibri" panose="020F0502020204030204" pitchFamily="34" charset="0"/>
                          <a:ea typeface="Calibri" panose="020F0502020204030204" pitchFamily="34" charset="0"/>
                          <a:cs typeface="Times New Roman" panose="02020603050405020304" pitchFamily="18" charset="0"/>
                        </a:rPr>
                        <a:t>+ /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de-AT" sz="1100" b="1">
                          <a:effectLst/>
                          <a:latin typeface="Calibri" panose="020F0502020204030204" pitchFamily="34" charset="0"/>
                          <a:ea typeface="Calibri" panose="020F0502020204030204" pitchFamily="34" charset="0"/>
                          <a:cs typeface="Times New Roman" panose="02020603050405020304" pitchFamily="18" charset="0"/>
                        </a:rPr>
                        <a:t>+ /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de-AT" sz="1100" b="1">
                          <a:effectLst/>
                          <a:latin typeface="Calibri" panose="020F0502020204030204" pitchFamily="34" charset="0"/>
                          <a:ea typeface="Calibri" panose="020F0502020204030204" pitchFamily="34" charset="0"/>
                          <a:cs typeface="Times New Roman" panose="02020603050405020304" pitchFamily="18" charset="0"/>
                        </a:rPr>
                        <a:t>+ /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1560271"/>
                  </a:ext>
                </a:extLst>
              </a:tr>
              <a:tr h="784721">
                <a:tc>
                  <a:txBody>
                    <a:bodyPr/>
                    <a:lstStyle/>
                    <a:p>
                      <a:pPr algn="l">
                        <a:lnSpc>
                          <a:spcPct val="107000"/>
                        </a:lnSpc>
                        <a:spcAft>
                          <a:spcPts val="0"/>
                        </a:spcAft>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Wirkungen auf den eigenen Selbstwert:</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lphaLcParenR"/>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Moralische Überlegungen</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lphaLcParenR"/>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Idealbild von sich selbst</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lphaLcParenR"/>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de-AT" sz="1100">
                          <a:effectLst/>
                          <a:latin typeface="Calibri" panose="020F0502020204030204" pitchFamily="34" charset="0"/>
                          <a:ea typeface="Calibri" panose="020F0502020204030204" pitchFamily="34" charset="0"/>
                          <a:cs typeface="Times New Roman" panose="02020603050405020304" pitchFamily="18" charset="0"/>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AT" sz="1100">
                          <a:effectLst/>
                          <a:latin typeface="Calibri" panose="020F0502020204030204" pitchFamily="34" charset="0"/>
                          <a:ea typeface="Calibri" panose="020F0502020204030204" pitchFamily="34" charset="0"/>
                          <a:cs typeface="Times New Roman" panose="02020603050405020304" pitchFamily="18" charset="0"/>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AT" sz="1100">
                          <a:effectLst/>
                          <a:latin typeface="Calibri" panose="020F0502020204030204" pitchFamily="34" charset="0"/>
                          <a:ea typeface="Calibri" panose="020F0502020204030204" pitchFamily="34" charset="0"/>
                          <a:cs typeface="Times New Roman" panose="02020603050405020304" pitchFamily="18" charset="0"/>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480525"/>
                  </a:ext>
                </a:extLst>
              </a:tr>
              <a:tr h="196180">
                <a:tc>
                  <a:txBody>
                    <a:bodyPr/>
                    <a:lstStyle/>
                    <a:p>
                      <a:pPr algn="r">
                        <a:lnSpc>
                          <a:spcPct val="107000"/>
                        </a:lnSpc>
                        <a:spcAft>
                          <a:spcPts val="0"/>
                        </a:spcAft>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de-AT" sz="1100" b="1">
                          <a:effectLst/>
                          <a:latin typeface="Calibri" panose="020F0502020204030204" pitchFamily="34" charset="0"/>
                          <a:ea typeface="Calibri" panose="020F0502020204030204" pitchFamily="34" charset="0"/>
                          <a:cs typeface="Times New Roman" panose="02020603050405020304" pitchFamily="18" charset="0"/>
                        </a:rPr>
                        <a:t>+ /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de-AT" sz="1100" b="1">
                          <a:effectLst/>
                          <a:latin typeface="Calibri" panose="020F0502020204030204" pitchFamily="34" charset="0"/>
                          <a:ea typeface="Calibri" panose="020F0502020204030204" pitchFamily="34" charset="0"/>
                          <a:cs typeface="Times New Roman" panose="02020603050405020304" pitchFamily="18" charset="0"/>
                        </a:rPr>
                        <a:t>+ /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de-AT" sz="1100" b="1">
                          <a:effectLst/>
                          <a:latin typeface="Calibri" panose="020F0502020204030204" pitchFamily="34" charset="0"/>
                          <a:ea typeface="Calibri" panose="020F0502020204030204" pitchFamily="34" charset="0"/>
                          <a:cs typeface="Times New Roman" panose="02020603050405020304" pitchFamily="18" charset="0"/>
                        </a:rPr>
                        <a:t>+ /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958614172"/>
                  </a:ext>
                </a:extLst>
              </a:tr>
              <a:tr h="784721">
                <a:tc>
                  <a:txBody>
                    <a:bodyPr/>
                    <a:lstStyle/>
                    <a:p>
                      <a:pPr algn="l">
                        <a:lnSpc>
                          <a:spcPct val="107000"/>
                        </a:lnSpc>
                        <a:spcAft>
                          <a:spcPts val="0"/>
                        </a:spcAft>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Wertschätzung durch relevante andere:</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lphaLcParenR"/>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Partner/in</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lphaLcParenR"/>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Freunde</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lphaLcParenR"/>
                      </a:pPr>
                      <a:r>
                        <a:rPr lang="de-AT" sz="1100" i="1">
                          <a:effectLst/>
                          <a:latin typeface="Calibri Light" panose="020F0302020204030204" pitchFamily="34" charset="0"/>
                          <a:ea typeface="Times New Roman" panose="02020603050405020304" pitchFamily="18" charset="0"/>
                          <a:cs typeface="Times New Roman" panose="02020603050405020304" pitchFamily="18" charset="0"/>
                        </a:rPr>
                        <a:t>….</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de-AT" sz="1100">
                          <a:effectLst/>
                          <a:latin typeface="Calibri" panose="020F0502020204030204" pitchFamily="34" charset="0"/>
                          <a:ea typeface="Calibri" panose="020F0502020204030204" pitchFamily="34" charset="0"/>
                          <a:cs typeface="Times New Roman" panose="02020603050405020304" pitchFamily="18" charset="0"/>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AT" sz="1100">
                          <a:effectLst/>
                          <a:latin typeface="Calibri" panose="020F0502020204030204" pitchFamily="34" charset="0"/>
                          <a:ea typeface="Calibri" panose="020F0502020204030204" pitchFamily="34" charset="0"/>
                          <a:cs typeface="Times New Roman" panose="02020603050405020304" pitchFamily="18" charset="0"/>
                        </a:rPr>
                        <a:t> </a:t>
                      </a:r>
                      <a:endParaRPr lang="de-AT" sz="70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 </a:t>
                      </a:r>
                      <a:endParaRPr lang="de-AT"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107" marR="4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783678"/>
                  </a:ext>
                </a:extLst>
              </a:tr>
            </a:tbl>
          </a:graphicData>
        </a:graphic>
      </p:graphicFrame>
    </p:spTree>
    <p:extLst>
      <p:ext uri="{BB962C8B-B14F-4D97-AF65-F5344CB8AC3E}">
        <p14:creationId xmlns:p14="http://schemas.microsoft.com/office/powerpoint/2010/main" val="8594938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lstStyle/>
          <a:p>
            <a:r>
              <a:rPr lang="de-AT" dirty="0"/>
              <a:t>sind Wahlakte – ohne Wahl, keine Entscheidung</a:t>
            </a:r>
          </a:p>
          <a:p>
            <a:r>
              <a:rPr lang="de-AT" dirty="0"/>
              <a:t>haben ein Vor- und ein Nachspiel</a:t>
            </a:r>
          </a:p>
          <a:p>
            <a:r>
              <a:rPr lang="de-AT" dirty="0"/>
              <a:t>sind nur ein Punkt in einem Prozess: Problem – Alternativen – Bewertung – Auswahl (Entscheidung) – Umsetzung – Kontrolle</a:t>
            </a:r>
          </a:p>
          <a:p>
            <a:r>
              <a:rPr lang="de-AT" dirty="0"/>
              <a:t>sind fehlerbehaftet</a:t>
            </a:r>
          </a:p>
          <a:p>
            <a:r>
              <a:rPr lang="de-AT" dirty="0"/>
              <a:t>sind sozial eingebettet</a:t>
            </a:r>
          </a:p>
          <a:p>
            <a:r>
              <a:rPr lang="de-AT" dirty="0"/>
              <a:t>müssen begründet werden</a:t>
            </a:r>
          </a:p>
          <a:p>
            <a:r>
              <a:rPr lang="de-AT" dirty="0"/>
              <a:t>und werden allzu oft nachher bereut</a:t>
            </a:r>
          </a:p>
        </p:txBody>
      </p:sp>
      <p:sp>
        <p:nvSpPr>
          <p:cNvPr id="3" name="Titel 2"/>
          <p:cNvSpPr>
            <a:spLocks noGrp="1"/>
          </p:cNvSpPr>
          <p:nvPr>
            <p:ph type="title"/>
          </p:nvPr>
        </p:nvSpPr>
        <p:spPr/>
        <p:txBody>
          <a:bodyPr/>
          <a:lstStyle/>
          <a:p>
            <a:r>
              <a:rPr lang="de-AT" dirty="0"/>
              <a:t>Entscheidungen</a:t>
            </a:r>
          </a:p>
        </p:txBody>
      </p:sp>
      <p:sp>
        <p:nvSpPr>
          <p:cNvPr id="2" name="Foliennummernplatzhalter 1"/>
          <p:cNvSpPr>
            <a:spLocks noGrp="1"/>
          </p:cNvSpPr>
          <p:nvPr>
            <p:ph type="sldNum" sz="quarter" idx="14"/>
          </p:nvPr>
        </p:nvSpPr>
        <p:spPr/>
        <p:txBody>
          <a:bodyPr/>
          <a:lstStyle/>
          <a:p>
            <a:fld id="{BE3DC40E-DBBE-4E2D-9EEC-FBF0DA0E9179}" type="slidenum">
              <a:rPr lang="de-AT" smtClean="0"/>
              <a:pPr/>
              <a:t>2</a:t>
            </a:fld>
            <a:endParaRPr lang="de-AT" dirty="0"/>
          </a:p>
        </p:txBody>
      </p:sp>
    </p:spTree>
    <p:extLst>
      <p:ext uri="{BB962C8B-B14F-4D97-AF65-F5344CB8AC3E}">
        <p14:creationId xmlns:p14="http://schemas.microsoft.com/office/powerpoint/2010/main" val="348168714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67B30E7-F053-D346-B91F-AA4F212D8DD9}"/>
              </a:ext>
            </a:extLst>
          </p:cNvPr>
          <p:cNvSpPr>
            <a:spLocks noGrp="1"/>
          </p:cNvSpPr>
          <p:nvPr>
            <p:ph type="sldNum" sz="quarter" idx="12"/>
          </p:nvPr>
        </p:nvSpPr>
        <p:spPr/>
        <p:txBody>
          <a:bodyPr/>
          <a:lstStyle/>
          <a:p>
            <a:fld id="{BE3DC40E-DBBE-4E2D-9EEC-FBF0DA0E9179}" type="slidenum">
              <a:rPr lang="de-AT" smtClean="0"/>
              <a:pPr/>
              <a:t>20</a:t>
            </a:fld>
            <a:endParaRPr lang="de-AT" dirty="0"/>
          </a:p>
        </p:txBody>
      </p:sp>
      <p:pic>
        <p:nvPicPr>
          <p:cNvPr id="5" name="Grafik 5">
            <a:extLst>
              <a:ext uri="{FF2B5EF4-FFF2-40B4-BE49-F238E27FC236}">
                <a16:creationId xmlns:a16="http://schemas.microsoft.com/office/drawing/2014/main" id="{797F0BD2-834B-E74C-87E5-4E275DFCE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028700"/>
            <a:ext cx="4876800" cy="3657600"/>
          </a:xfrm>
          <a:prstGeom prst="rect">
            <a:avLst/>
          </a:prstGeom>
        </p:spPr>
      </p:pic>
    </p:spTree>
    <p:extLst>
      <p:ext uri="{BB962C8B-B14F-4D97-AF65-F5344CB8AC3E}">
        <p14:creationId xmlns:p14="http://schemas.microsoft.com/office/powerpoint/2010/main" val="3246157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AT" sz="2667" dirty="0"/>
              <a:t>Bedingungen des Verhaltens (Kurt Lewin)</a:t>
            </a:r>
          </a:p>
        </p:txBody>
      </p:sp>
      <p:sp>
        <p:nvSpPr>
          <p:cNvPr id="5" name="Foliennummernplatzhalter 4"/>
          <p:cNvSpPr>
            <a:spLocks noGrp="1"/>
          </p:cNvSpPr>
          <p:nvPr>
            <p:ph type="sldNum" sz="quarter" idx="14"/>
          </p:nvPr>
        </p:nvSpPr>
        <p:spPr/>
        <p:txBody>
          <a:bodyPr/>
          <a:lstStyle/>
          <a:p>
            <a:pPr>
              <a:defRPr/>
            </a:pPr>
            <a:fld id="{53586EAE-4E84-4EE9-AE61-14EA1286ABD7}" type="slidenum">
              <a:rPr lang="de-DE" smtClean="0"/>
              <a:pPr>
                <a:defRPr/>
              </a:pPr>
              <a:t>3</a:t>
            </a:fld>
            <a:endParaRPr lang="de-DE"/>
          </a:p>
        </p:txBody>
      </p:sp>
      <p:grpSp>
        <p:nvGrpSpPr>
          <p:cNvPr id="2" name="Gruppieren 36"/>
          <p:cNvGrpSpPr/>
          <p:nvPr/>
        </p:nvGrpSpPr>
        <p:grpSpPr>
          <a:xfrm>
            <a:off x="1011983" y="1368760"/>
            <a:ext cx="7150463" cy="3681728"/>
            <a:chOff x="299979" y="2004993"/>
            <a:chExt cx="8580555" cy="4418073"/>
          </a:xfrm>
        </p:grpSpPr>
        <p:sp>
          <p:nvSpPr>
            <p:cNvPr id="22" name="Abgerundetes Rechteck 21"/>
            <p:cNvSpPr/>
            <p:nvPr/>
          </p:nvSpPr>
          <p:spPr>
            <a:xfrm>
              <a:off x="3440097" y="3867156"/>
              <a:ext cx="2373345" cy="6572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a:t>VERHALTEN</a:t>
              </a:r>
            </a:p>
          </p:txBody>
        </p:sp>
        <p:sp>
          <p:nvSpPr>
            <p:cNvPr id="23" name="Abgerundetes Rechteck 22"/>
            <p:cNvSpPr/>
            <p:nvPr/>
          </p:nvSpPr>
          <p:spPr>
            <a:xfrm>
              <a:off x="299979" y="2004993"/>
              <a:ext cx="2774988" cy="16065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AT" sz="1667" b="1" dirty="0">
                  <a:solidFill>
                    <a:schemeClr val="tx2"/>
                  </a:solidFill>
                </a:rPr>
                <a:t>SOZIALES</a:t>
              </a:r>
            </a:p>
            <a:p>
              <a:pPr algn="ctr"/>
              <a:r>
                <a:rPr lang="de-AT" sz="1667" b="1" dirty="0">
                  <a:solidFill>
                    <a:schemeClr val="tx2"/>
                  </a:solidFill>
                </a:rPr>
                <a:t>DÜRFEN</a:t>
              </a:r>
            </a:p>
            <a:p>
              <a:pPr algn="ctr"/>
              <a:r>
                <a:rPr lang="de-AT" sz="1667" dirty="0"/>
                <a:t>Normen und</a:t>
              </a:r>
            </a:p>
            <a:p>
              <a:pPr algn="ctr"/>
              <a:r>
                <a:rPr lang="de-AT" sz="1667" dirty="0"/>
                <a:t>Regelungen</a:t>
              </a:r>
            </a:p>
          </p:txBody>
        </p:sp>
        <p:sp>
          <p:nvSpPr>
            <p:cNvPr id="26" name="Abgerundetes Rechteck 25"/>
            <p:cNvSpPr/>
            <p:nvPr/>
          </p:nvSpPr>
          <p:spPr>
            <a:xfrm>
              <a:off x="336492" y="4816494"/>
              <a:ext cx="2774988" cy="16065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AT" sz="1667" b="1" dirty="0">
                  <a:solidFill>
                    <a:schemeClr val="tx2"/>
                  </a:solidFill>
                </a:rPr>
                <a:t>SITUATIVE</a:t>
              </a:r>
            </a:p>
            <a:p>
              <a:pPr algn="ctr"/>
              <a:r>
                <a:rPr lang="de-AT" sz="1667" b="1" dirty="0">
                  <a:solidFill>
                    <a:schemeClr val="tx2"/>
                  </a:solidFill>
                </a:rPr>
                <a:t>ERMÖGLICHUNG</a:t>
              </a:r>
            </a:p>
            <a:p>
              <a:pPr algn="ctr"/>
              <a:r>
                <a:rPr lang="de-AT" sz="1667" dirty="0"/>
                <a:t>hemmende oder begünstigende äußere Umstände</a:t>
              </a:r>
            </a:p>
          </p:txBody>
        </p:sp>
        <p:sp>
          <p:nvSpPr>
            <p:cNvPr id="27" name="Abgerundetes Rechteck 26"/>
            <p:cNvSpPr/>
            <p:nvPr/>
          </p:nvSpPr>
          <p:spPr>
            <a:xfrm>
              <a:off x="6105546" y="2004993"/>
              <a:ext cx="2774988" cy="16065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AT" sz="1667" b="1" dirty="0">
                  <a:solidFill>
                    <a:schemeClr val="tx2"/>
                  </a:solidFill>
                </a:rPr>
                <a:t>INDIVIDUELLES</a:t>
              </a:r>
            </a:p>
            <a:p>
              <a:pPr algn="ctr"/>
              <a:r>
                <a:rPr lang="de-AT" sz="1667" b="1" dirty="0">
                  <a:solidFill>
                    <a:schemeClr val="tx2"/>
                  </a:solidFill>
                </a:rPr>
                <a:t>WOLLEN</a:t>
              </a:r>
            </a:p>
            <a:p>
              <a:pPr algn="ctr"/>
              <a:r>
                <a:rPr lang="de-AT" sz="1667" dirty="0"/>
                <a:t>Motivation</a:t>
              </a:r>
            </a:p>
            <a:p>
              <a:pPr algn="ctr"/>
              <a:r>
                <a:rPr lang="de-AT" sz="1667" dirty="0"/>
                <a:t>Werte</a:t>
              </a:r>
            </a:p>
          </p:txBody>
        </p:sp>
        <p:sp>
          <p:nvSpPr>
            <p:cNvPr id="28" name="Abgerundetes Rechteck 27"/>
            <p:cNvSpPr/>
            <p:nvPr/>
          </p:nvSpPr>
          <p:spPr>
            <a:xfrm>
              <a:off x="6105546" y="4816494"/>
              <a:ext cx="2774988" cy="16065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AT" sz="1667" b="1" dirty="0">
                  <a:solidFill>
                    <a:schemeClr val="tx2"/>
                  </a:solidFill>
                </a:rPr>
                <a:t>PERSÖNLICHES</a:t>
              </a:r>
            </a:p>
            <a:p>
              <a:pPr algn="ctr"/>
              <a:r>
                <a:rPr lang="de-AT" sz="1667" b="1" dirty="0">
                  <a:solidFill>
                    <a:schemeClr val="tx2"/>
                  </a:solidFill>
                </a:rPr>
                <a:t>KÖNNEN</a:t>
              </a:r>
            </a:p>
            <a:p>
              <a:pPr algn="ctr"/>
              <a:r>
                <a:rPr lang="de-AT" sz="1667" dirty="0"/>
                <a:t>Fähigkeiten und</a:t>
              </a:r>
            </a:p>
            <a:p>
              <a:pPr algn="ctr"/>
              <a:r>
                <a:rPr lang="de-AT" sz="1667" dirty="0"/>
                <a:t>Fertigkeiten</a:t>
              </a:r>
            </a:p>
          </p:txBody>
        </p:sp>
        <p:cxnSp>
          <p:nvCxnSpPr>
            <p:cNvPr id="30" name="Gerade Verbindung mit Pfeil 29"/>
            <p:cNvCxnSpPr/>
            <p:nvPr/>
          </p:nvCxnSpPr>
          <p:spPr>
            <a:xfrm>
              <a:off x="3074967" y="2698740"/>
              <a:ext cx="1277955" cy="1131903"/>
            </a:xfrm>
            <a:prstGeom prst="straightConnector1">
              <a:avLst/>
            </a:prstGeom>
            <a:ln w="571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a:xfrm flipV="1">
              <a:off x="3111480" y="4560903"/>
              <a:ext cx="1277955" cy="1131903"/>
            </a:xfrm>
            <a:prstGeom prst="straightConnector1">
              <a:avLst/>
            </a:prstGeom>
            <a:ln w="571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flipH="1">
              <a:off x="4827591" y="2698740"/>
              <a:ext cx="1277955" cy="1131903"/>
            </a:xfrm>
            <a:prstGeom prst="straightConnector1">
              <a:avLst/>
            </a:prstGeom>
            <a:ln w="571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flipH="1" flipV="1">
              <a:off x="4827591" y="4560903"/>
              <a:ext cx="1277955" cy="1131903"/>
            </a:xfrm>
            <a:prstGeom prst="straightConnector1">
              <a:avLst/>
            </a:prstGeom>
            <a:ln w="571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26338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Phasen der Problemlösung</a:t>
            </a:r>
          </a:p>
        </p:txBody>
      </p:sp>
      <p:sp>
        <p:nvSpPr>
          <p:cNvPr id="25" name="Foliennummernplatzhalter 24"/>
          <p:cNvSpPr>
            <a:spLocks noGrp="1"/>
          </p:cNvSpPr>
          <p:nvPr>
            <p:ph type="sldNum" sz="quarter" idx="14"/>
          </p:nvPr>
        </p:nvSpPr>
        <p:spPr/>
        <p:txBody>
          <a:bodyPr/>
          <a:lstStyle/>
          <a:p>
            <a:fld id="{BE3DC40E-DBBE-4E2D-9EEC-FBF0DA0E9179}" type="slidenum">
              <a:rPr lang="de-AT" smtClean="0"/>
              <a:pPr/>
              <a:t>4</a:t>
            </a:fld>
            <a:endParaRPr lang="de-AT" dirty="0"/>
          </a:p>
        </p:txBody>
      </p:sp>
      <p:grpSp>
        <p:nvGrpSpPr>
          <p:cNvPr id="22" name="Gruppieren 21"/>
          <p:cNvGrpSpPr/>
          <p:nvPr/>
        </p:nvGrpSpPr>
        <p:grpSpPr>
          <a:xfrm>
            <a:off x="590373" y="1344613"/>
            <a:ext cx="7507609" cy="3717793"/>
            <a:chOff x="1089137" y="1777380"/>
            <a:chExt cx="7148581" cy="3540001"/>
          </a:xfrm>
        </p:grpSpPr>
        <p:grpSp>
          <p:nvGrpSpPr>
            <p:cNvPr id="3" name="Gruppieren 3"/>
            <p:cNvGrpSpPr/>
            <p:nvPr/>
          </p:nvGrpSpPr>
          <p:grpSpPr>
            <a:xfrm>
              <a:off x="1089137" y="1777838"/>
              <a:ext cx="4743130" cy="3468799"/>
              <a:chOff x="384175" y="1555750"/>
              <a:chExt cx="5691755" cy="4162559"/>
            </a:xfrm>
          </p:grpSpPr>
          <p:grpSp>
            <p:nvGrpSpPr>
              <p:cNvPr id="4" name="Gruppieren 4"/>
              <p:cNvGrpSpPr/>
              <p:nvPr/>
            </p:nvGrpSpPr>
            <p:grpSpPr>
              <a:xfrm>
                <a:off x="705247" y="1555750"/>
                <a:ext cx="2344573" cy="1729234"/>
                <a:chOff x="705247" y="1555750"/>
                <a:chExt cx="2344573" cy="1729234"/>
              </a:xfrm>
            </p:grpSpPr>
            <p:sp>
              <p:nvSpPr>
                <p:cNvPr id="20" name="Line 14"/>
                <p:cNvSpPr>
                  <a:spLocks noChangeShapeType="1"/>
                </p:cNvSpPr>
                <p:nvPr/>
              </p:nvSpPr>
              <p:spPr bwMode="gray">
                <a:xfrm rot="-5400000">
                  <a:off x="-92696" y="2487041"/>
                  <a:ext cx="1595886"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endParaRPr lang="en-GB" sz="1500"/>
                </a:p>
              </p:txBody>
            </p:sp>
            <p:sp>
              <p:nvSpPr>
                <p:cNvPr id="21" name="Text Box 17"/>
                <p:cNvSpPr txBox="1">
                  <a:spLocks noChangeArrowheads="1"/>
                </p:cNvSpPr>
                <p:nvPr/>
              </p:nvSpPr>
              <p:spPr bwMode="gray">
                <a:xfrm>
                  <a:off x="740172" y="1555750"/>
                  <a:ext cx="2309648" cy="419234"/>
                </a:xfrm>
                <a:prstGeom prst="rect">
                  <a:avLst/>
                </a:prstGeom>
                <a:noFill/>
                <a:ln>
                  <a:noFill/>
                </a:ln>
                <a:extLst>
                  <a:ext uri="{909E8E84-426E-40DD-AFC4-6F175D3DCCD1}">
                    <a14:hiddenFill xmlns:a14="http://schemas.microsoft.com/office/drawing/2010/main">
                      <a:gradFill rotWithShape="1">
                        <a:gsLst>
                          <a:gs pos="0">
                            <a:schemeClr val="folHlink"/>
                          </a:gs>
                          <a:gs pos="100000">
                            <a:schemeClr val="folHlink">
                              <a:gamma/>
                              <a:tint val="0"/>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000" tIns="75000" rIns="60000" bIns="75000">
                  <a:spAutoFit/>
                </a:bodyPr>
                <a:lstStyle>
                  <a:lvl1pPr defTabSz="801688" eaLnBrk="0" hangingPunct="0">
                    <a:defRPr>
                      <a:solidFill>
                        <a:schemeClr val="tx1"/>
                      </a:solidFill>
                      <a:latin typeface="Arial" charset="0"/>
                      <a:cs typeface="Arial" charset="0"/>
                    </a:defRPr>
                  </a:lvl1pPr>
                  <a:lvl2pPr defTabSz="801688" eaLnBrk="0" hangingPunct="0">
                    <a:defRPr>
                      <a:solidFill>
                        <a:schemeClr val="tx1"/>
                      </a:solidFill>
                      <a:latin typeface="Arial" charset="0"/>
                      <a:cs typeface="Arial" charset="0"/>
                    </a:defRPr>
                  </a:lvl2pPr>
                  <a:lvl3pPr defTabSz="801688" eaLnBrk="0" hangingPunct="0">
                    <a:defRPr>
                      <a:solidFill>
                        <a:schemeClr val="tx1"/>
                      </a:solidFill>
                      <a:latin typeface="Arial" charset="0"/>
                      <a:cs typeface="Arial" charset="0"/>
                    </a:defRPr>
                  </a:lvl3pPr>
                  <a:lvl4pPr defTabSz="801688" eaLnBrk="0" hangingPunct="0">
                    <a:defRPr>
                      <a:solidFill>
                        <a:schemeClr val="tx1"/>
                      </a:solidFill>
                      <a:latin typeface="Arial" charset="0"/>
                      <a:cs typeface="Arial" charset="0"/>
                    </a:defRPr>
                  </a:lvl4pPr>
                  <a:lvl5pPr defTabSz="801688" eaLnBrk="0" hangingPunct="0">
                    <a:defRPr>
                      <a:solidFill>
                        <a:schemeClr val="tx1"/>
                      </a:solidFill>
                      <a:latin typeface="Arial" charset="0"/>
                      <a:cs typeface="Arial" charset="0"/>
                    </a:defRPr>
                  </a:lvl5pPr>
                  <a:lvl6pPr defTabSz="801688" eaLnBrk="0" fontAlgn="base" hangingPunct="0">
                    <a:spcBef>
                      <a:spcPct val="0"/>
                    </a:spcBef>
                    <a:spcAft>
                      <a:spcPct val="0"/>
                    </a:spcAft>
                    <a:defRPr>
                      <a:solidFill>
                        <a:schemeClr val="tx1"/>
                      </a:solidFill>
                      <a:latin typeface="Arial" charset="0"/>
                      <a:cs typeface="Arial" charset="0"/>
                    </a:defRPr>
                  </a:lvl6pPr>
                  <a:lvl7pPr defTabSz="801688" eaLnBrk="0" fontAlgn="base" hangingPunct="0">
                    <a:spcBef>
                      <a:spcPct val="0"/>
                    </a:spcBef>
                    <a:spcAft>
                      <a:spcPct val="0"/>
                    </a:spcAft>
                    <a:defRPr>
                      <a:solidFill>
                        <a:schemeClr val="tx1"/>
                      </a:solidFill>
                      <a:latin typeface="Arial" charset="0"/>
                      <a:cs typeface="Arial" charset="0"/>
                    </a:defRPr>
                  </a:lvl7pPr>
                  <a:lvl8pPr defTabSz="801688" eaLnBrk="0" fontAlgn="base" hangingPunct="0">
                    <a:spcBef>
                      <a:spcPct val="0"/>
                    </a:spcBef>
                    <a:spcAft>
                      <a:spcPct val="0"/>
                    </a:spcAft>
                    <a:defRPr>
                      <a:solidFill>
                        <a:schemeClr val="tx1"/>
                      </a:solidFill>
                      <a:latin typeface="Arial" charset="0"/>
                      <a:cs typeface="Arial" charset="0"/>
                    </a:defRPr>
                  </a:lvl8pPr>
                  <a:lvl9pPr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sz="1400" dirty="0">
                      <a:latin typeface="+mn-lt"/>
                    </a:rPr>
                    <a:t>1. </a:t>
                  </a:r>
                  <a:r>
                    <a:rPr lang="en-GB" sz="1400" dirty="0" err="1">
                      <a:latin typeface="+mn-lt"/>
                    </a:rPr>
                    <a:t>Problemanalyse</a:t>
                  </a:r>
                  <a:endParaRPr lang="en-GB" sz="1400" dirty="0">
                    <a:latin typeface="+mn-lt"/>
                  </a:endParaRPr>
                </a:p>
              </p:txBody>
            </p:sp>
          </p:grpSp>
          <p:grpSp>
            <p:nvGrpSpPr>
              <p:cNvPr id="5" name="Gruppieren 5"/>
              <p:cNvGrpSpPr/>
              <p:nvPr/>
            </p:nvGrpSpPr>
            <p:grpSpPr>
              <a:xfrm>
                <a:off x="3391298" y="1555750"/>
                <a:ext cx="2167640" cy="1657223"/>
                <a:chOff x="3391298" y="1555750"/>
                <a:chExt cx="2167640" cy="1657223"/>
              </a:xfrm>
            </p:grpSpPr>
            <p:sp>
              <p:nvSpPr>
                <p:cNvPr id="18" name="Line 15"/>
                <p:cNvSpPr>
                  <a:spLocks noChangeShapeType="1"/>
                </p:cNvSpPr>
                <p:nvPr/>
              </p:nvSpPr>
              <p:spPr bwMode="gray">
                <a:xfrm rot="-5400000">
                  <a:off x="2629360" y="2451036"/>
                  <a:ext cx="1523875"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endParaRPr lang="en-GB" sz="1500"/>
                </a:p>
              </p:txBody>
            </p:sp>
            <p:sp>
              <p:nvSpPr>
                <p:cNvPr id="19" name="Text Box 18"/>
                <p:cNvSpPr txBox="1">
                  <a:spLocks noChangeArrowheads="1"/>
                </p:cNvSpPr>
                <p:nvPr/>
              </p:nvSpPr>
              <p:spPr bwMode="gray">
                <a:xfrm>
                  <a:off x="3419872" y="1555750"/>
                  <a:ext cx="2139066" cy="419234"/>
                </a:xfrm>
                <a:prstGeom prst="rect">
                  <a:avLst/>
                </a:prstGeom>
                <a:noFill/>
                <a:ln>
                  <a:noFill/>
                </a:ln>
                <a:extLst>
                  <a:ext uri="{909E8E84-426E-40DD-AFC4-6F175D3DCCD1}">
                    <a14:hiddenFill xmlns:a14="http://schemas.microsoft.com/office/drawing/2010/main">
                      <a:gradFill rotWithShape="1">
                        <a:gsLst>
                          <a:gs pos="0">
                            <a:schemeClr val="folHlink"/>
                          </a:gs>
                          <a:gs pos="100000">
                            <a:schemeClr val="folHlink">
                              <a:gamma/>
                              <a:tint val="0"/>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000" tIns="75000" rIns="60000" bIns="75000">
                  <a:spAutoFit/>
                </a:bodyPr>
                <a:lstStyle>
                  <a:lvl1pPr defTabSz="801688" eaLnBrk="0" hangingPunct="0">
                    <a:defRPr>
                      <a:solidFill>
                        <a:schemeClr val="tx1"/>
                      </a:solidFill>
                      <a:latin typeface="Arial" charset="0"/>
                      <a:cs typeface="Arial" charset="0"/>
                    </a:defRPr>
                  </a:lvl1pPr>
                  <a:lvl2pPr defTabSz="801688" eaLnBrk="0" hangingPunct="0">
                    <a:defRPr>
                      <a:solidFill>
                        <a:schemeClr val="tx1"/>
                      </a:solidFill>
                      <a:latin typeface="Arial" charset="0"/>
                      <a:cs typeface="Arial" charset="0"/>
                    </a:defRPr>
                  </a:lvl2pPr>
                  <a:lvl3pPr defTabSz="801688" eaLnBrk="0" hangingPunct="0">
                    <a:defRPr>
                      <a:solidFill>
                        <a:schemeClr val="tx1"/>
                      </a:solidFill>
                      <a:latin typeface="Arial" charset="0"/>
                      <a:cs typeface="Arial" charset="0"/>
                    </a:defRPr>
                  </a:lvl3pPr>
                  <a:lvl4pPr defTabSz="801688" eaLnBrk="0" hangingPunct="0">
                    <a:defRPr>
                      <a:solidFill>
                        <a:schemeClr val="tx1"/>
                      </a:solidFill>
                      <a:latin typeface="Arial" charset="0"/>
                      <a:cs typeface="Arial" charset="0"/>
                    </a:defRPr>
                  </a:lvl4pPr>
                  <a:lvl5pPr defTabSz="801688" eaLnBrk="0" hangingPunct="0">
                    <a:defRPr>
                      <a:solidFill>
                        <a:schemeClr val="tx1"/>
                      </a:solidFill>
                      <a:latin typeface="Arial" charset="0"/>
                      <a:cs typeface="Arial" charset="0"/>
                    </a:defRPr>
                  </a:lvl5pPr>
                  <a:lvl6pPr defTabSz="801688" eaLnBrk="0" fontAlgn="base" hangingPunct="0">
                    <a:spcBef>
                      <a:spcPct val="0"/>
                    </a:spcBef>
                    <a:spcAft>
                      <a:spcPct val="0"/>
                    </a:spcAft>
                    <a:defRPr>
                      <a:solidFill>
                        <a:schemeClr val="tx1"/>
                      </a:solidFill>
                      <a:latin typeface="Arial" charset="0"/>
                      <a:cs typeface="Arial" charset="0"/>
                    </a:defRPr>
                  </a:lvl6pPr>
                  <a:lvl7pPr defTabSz="801688" eaLnBrk="0" fontAlgn="base" hangingPunct="0">
                    <a:spcBef>
                      <a:spcPct val="0"/>
                    </a:spcBef>
                    <a:spcAft>
                      <a:spcPct val="0"/>
                    </a:spcAft>
                    <a:defRPr>
                      <a:solidFill>
                        <a:schemeClr val="tx1"/>
                      </a:solidFill>
                      <a:latin typeface="Arial" charset="0"/>
                      <a:cs typeface="Arial" charset="0"/>
                    </a:defRPr>
                  </a:lvl7pPr>
                  <a:lvl8pPr defTabSz="801688" eaLnBrk="0" fontAlgn="base" hangingPunct="0">
                    <a:spcBef>
                      <a:spcPct val="0"/>
                    </a:spcBef>
                    <a:spcAft>
                      <a:spcPct val="0"/>
                    </a:spcAft>
                    <a:defRPr>
                      <a:solidFill>
                        <a:schemeClr val="tx1"/>
                      </a:solidFill>
                      <a:latin typeface="Arial" charset="0"/>
                      <a:cs typeface="Arial" charset="0"/>
                    </a:defRPr>
                  </a:lvl8pPr>
                  <a:lvl9pPr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sz="1400" dirty="0">
                      <a:solidFill>
                        <a:srgbClr val="080808"/>
                      </a:solidFill>
                      <a:latin typeface="+mn-lt"/>
                    </a:rPr>
                    <a:t>3. </a:t>
                  </a:r>
                  <a:r>
                    <a:rPr lang="en-GB" sz="1400" dirty="0" err="1">
                      <a:solidFill>
                        <a:srgbClr val="080808"/>
                      </a:solidFill>
                      <a:latin typeface="+mn-lt"/>
                    </a:rPr>
                    <a:t>Ideenbewertung</a:t>
                  </a:r>
                  <a:endParaRPr lang="en-GB" sz="1400" dirty="0">
                    <a:solidFill>
                      <a:srgbClr val="080808"/>
                    </a:solidFill>
                    <a:latin typeface="+mn-lt"/>
                  </a:endParaRPr>
                </a:p>
              </p:txBody>
            </p:sp>
          </p:grpSp>
          <p:grpSp>
            <p:nvGrpSpPr>
              <p:cNvPr id="6" name="Gruppieren 6"/>
              <p:cNvGrpSpPr/>
              <p:nvPr/>
            </p:nvGrpSpPr>
            <p:grpSpPr>
              <a:xfrm>
                <a:off x="4355976" y="4191242"/>
                <a:ext cx="1719954" cy="1527067"/>
                <a:chOff x="4355976" y="4191242"/>
                <a:chExt cx="1719954" cy="1527067"/>
              </a:xfrm>
            </p:grpSpPr>
            <p:sp>
              <p:nvSpPr>
                <p:cNvPr id="16" name="Line 16"/>
                <p:cNvSpPr>
                  <a:spLocks noChangeShapeType="1"/>
                </p:cNvSpPr>
                <p:nvPr/>
              </p:nvSpPr>
              <p:spPr bwMode="gray">
                <a:xfrm rot="-5400000">
                  <a:off x="3658390" y="4888828"/>
                  <a:ext cx="1395172"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endParaRPr lang="en-GB" sz="1500"/>
                </a:p>
              </p:txBody>
            </p:sp>
            <p:sp>
              <p:nvSpPr>
                <p:cNvPr id="17" name="Text Box 19"/>
                <p:cNvSpPr txBox="1">
                  <a:spLocks noChangeArrowheads="1"/>
                </p:cNvSpPr>
                <p:nvPr/>
              </p:nvSpPr>
              <p:spPr bwMode="gray">
                <a:xfrm>
                  <a:off x="4373437" y="5299075"/>
                  <a:ext cx="1702493" cy="419234"/>
                </a:xfrm>
                <a:prstGeom prst="rect">
                  <a:avLst/>
                </a:prstGeom>
                <a:noFill/>
                <a:ln>
                  <a:noFill/>
                </a:ln>
                <a:extLst>
                  <a:ext uri="{909E8E84-426E-40DD-AFC4-6F175D3DCCD1}">
                    <a14:hiddenFill xmlns:a14="http://schemas.microsoft.com/office/drawing/2010/main">
                      <a:gradFill rotWithShape="1">
                        <a:gsLst>
                          <a:gs pos="0">
                            <a:schemeClr val="folHlink"/>
                          </a:gs>
                          <a:gs pos="100000">
                            <a:schemeClr val="folHlink">
                              <a:gamma/>
                              <a:tint val="0"/>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000" tIns="75000" rIns="60000" bIns="75000">
                  <a:spAutoFit/>
                </a:bodyPr>
                <a:lstStyle>
                  <a:lvl1pPr defTabSz="801688" eaLnBrk="0" hangingPunct="0">
                    <a:defRPr>
                      <a:solidFill>
                        <a:schemeClr val="tx1"/>
                      </a:solidFill>
                      <a:latin typeface="Arial" charset="0"/>
                      <a:cs typeface="Arial" charset="0"/>
                    </a:defRPr>
                  </a:lvl1pPr>
                  <a:lvl2pPr defTabSz="801688" eaLnBrk="0" hangingPunct="0">
                    <a:defRPr>
                      <a:solidFill>
                        <a:schemeClr val="tx1"/>
                      </a:solidFill>
                      <a:latin typeface="Arial" charset="0"/>
                      <a:cs typeface="Arial" charset="0"/>
                    </a:defRPr>
                  </a:lvl2pPr>
                  <a:lvl3pPr defTabSz="801688" eaLnBrk="0" hangingPunct="0">
                    <a:defRPr>
                      <a:solidFill>
                        <a:schemeClr val="tx1"/>
                      </a:solidFill>
                      <a:latin typeface="Arial" charset="0"/>
                      <a:cs typeface="Arial" charset="0"/>
                    </a:defRPr>
                  </a:lvl3pPr>
                  <a:lvl4pPr defTabSz="801688" eaLnBrk="0" hangingPunct="0">
                    <a:defRPr>
                      <a:solidFill>
                        <a:schemeClr val="tx1"/>
                      </a:solidFill>
                      <a:latin typeface="Arial" charset="0"/>
                      <a:cs typeface="Arial" charset="0"/>
                    </a:defRPr>
                  </a:lvl4pPr>
                  <a:lvl5pPr defTabSz="801688" eaLnBrk="0" hangingPunct="0">
                    <a:defRPr>
                      <a:solidFill>
                        <a:schemeClr val="tx1"/>
                      </a:solidFill>
                      <a:latin typeface="Arial" charset="0"/>
                      <a:cs typeface="Arial" charset="0"/>
                    </a:defRPr>
                  </a:lvl5pPr>
                  <a:lvl6pPr defTabSz="801688" eaLnBrk="0" fontAlgn="base" hangingPunct="0">
                    <a:spcBef>
                      <a:spcPct val="0"/>
                    </a:spcBef>
                    <a:spcAft>
                      <a:spcPct val="0"/>
                    </a:spcAft>
                    <a:defRPr>
                      <a:solidFill>
                        <a:schemeClr val="tx1"/>
                      </a:solidFill>
                      <a:latin typeface="Arial" charset="0"/>
                      <a:cs typeface="Arial" charset="0"/>
                    </a:defRPr>
                  </a:lvl6pPr>
                  <a:lvl7pPr defTabSz="801688" eaLnBrk="0" fontAlgn="base" hangingPunct="0">
                    <a:spcBef>
                      <a:spcPct val="0"/>
                    </a:spcBef>
                    <a:spcAft>
                      <a:spcPct val="0"/>
                    </a:spcAft>
                    <a:defRPr>
                      <a:solidFill>
                        <a:schemeClr val="tx1"/>
                      </a:solidFill>
                      <a:latin typeface="Arial" charset="0"/>
                      <a:cs typeface="Arial" charset="0"/>
                    </a:defRPr>
                  </a:lvl7pPr>
                  <a:lvl8pPr defTabSz="801688" eaLnBrk="0" fontAlgn="base" hangingPunct="0">
                    <a:spcBef>
                      <a:spcPct val="0"/>
                    </a:spcBef>
                    <a:spcAft>
                      <a:spcPct val="0"/>
                    </a:spcAft>
                    <a:defRPr>
                      <a:solidFill>
                        <a:schemeClr val="tx1"/>
                      </a:solidFill>
                      <a:latin typeface="Arial" charset="0"/>
                      <a:cs typeface="Arial" charset="0"/>
                    </a:defRPr>
                  </a:lvl8pPr>
                  <a:lvl9pPr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sz="1400" dirty="0">
                      <a:solidFill>
                        <a:srgbClr val="080808"/>
                      </a:solidFill>
                      <a:latin typeface="+mn-lt"/>
                    </a:rPr>
                    <a:t>4. </a:t>
                  </a:r>
                  <a:r>
                    <a:rPr lang="en-GB" sz="1400" dirty="0" err="1">
                      <a:solidFill>
                        <a:srgbClr val="080808"/>
                      </a:solidFill>
                      <a:latin typeface="+mn-lt"/>
                    </a:rPr>
                    <a:t>Umsetzung</a:t>
                  </a:r>
                  <a:endParaRPr lang="en-GB" sz="1400" dirty="0">
                    <a:solidFill>
                      <a:srgbClr val="080808"/>
                    </a:solidFill>
                    <a:latin typeface="+mn-lt"/>
                  </a:endParaRPr>
                </a:p>
              </p:txBody>
            </p:sp>
          </p:grpSp>
          <p:grpSp>
            <p:nvGrpSpPr>
              <p:cNvPr id="7" name="Gruppieren 7"/>
              <p:cNvGrpSpPr/>
              <p:nvPr/>
            </p:nvGrpSpPr>
            <p:grpSpPr>
              <a:xfrm>
                <a:off x="2037284" y="4191242"/>
                <a:ext cx="1837972" cy="1395172"/>
                <a:chOff x="2037284" y="4191242"/>
                <a:chExt cx="1837972" cy="1395172"/>
              </a:xfrm>
            </p:grpSpPr>
            <p:sp>
              <p:nvSpPr>
                <p:cNvPr id="14" name="Line 13"/>
                <p:cNvSpPr>
                  <a:spLocks noChangeShapeType="1"/>
                </p:cNvSpPr>
                <p:nvPr/>
              </p:nvSpPr>
              <p:spPr bwMode="gray">
                <a:xfrm rot="-5400000">
                  <a:off x="1339698" y="4888828"/>
                  <a:ext cx="1395172"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endParaRPr lang="en-GB" sz="1500"/>
                </a:p>
              </p:txBody>
            </p:sp>
            <p:sp>
              <p:nvSpPr>
                <p:cNvPr id="15" name="Text Box 20"/>
                <p:cNvSpPr txBox="1">
                  <a:spLocks noChangeArrowheads="1"/>
                </p:cNvSpPr>
                <p:nvPr/>
              </p:nvSpPr>
              <p:spPr bwMode="gray">
                <a:xfrm>
                  <a:off x="2070621" y="5054600"/>
                  <a:ext cx="1804635" cy="419234"/>
                </a:xfrm>
                <a:prstGeom prst="rect">
                  <a:avLst/>
                </a:prstGeom>
                <a:noFill/>
                <a:ln>
                  <a:noFill/>
                </a:ln>
                <a:extLst>
                  <a:ext uri="{909E8E84-426E-40DD-AFC4-6F175D3DCCD1}">
                    <a14:hiddenFill xmlns:a14="http://schemas.microsoft.com/office/drawing/2010/main">
                      <a:gradFill rotWithShape="1">
                        <a:gsLst>
                          <a:gs pos="0">
                            <a:schemeClr val="folHlink"/>
                          </a:gs>
                          <a:gs pos="100000">
                            <a:schemeClr val="folHlink">
                              <a:gamma/>
                              <a:tint val="0"/>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000" tIns="75000" rIns="60000" bIns="75000">
                  <a:spAutoFit/>
                </a:bodyPr>
                <a:lstStyle>
                  <a:lvl1pPr defTabSz="801688" eaLnBrk="0" hangingPunct="0">
                    <a:defRPr>
                      <a:solidFill>
                        <a:schemeClr val="tx1"/>
                      </a:solidFill>
                      <a:latin typeface="Arial" charset="0"/>
                      <a:cs typeface="Arial" charset="0"/>
                    </a:defRPr>
                  </a:lvl1pPr>
                  <a:lvl2pPr defTabSz="801688" eaLnBrk="0" hangingPunct="0">
                    <a:defRPr>
                      <a:solidFill>
                        <a:schemeClr val="tx1"/>
                      </a:solidFill>
                      <a:latin typeface="Arial" charset="0"/>
                      <a:cs typeface="Arial" charset="0"/>
                    </a:defRPr>
                  </a:lvl2pPr>
                  <a:lvl3pPr defTabSz="801688" eaLnBrk="0" hangingPunct="0">
                    <a:defRPr>
                      <a:solidFill>
                        <a:schemeClr val="tx1"/>
                      </a:solidFill>
                      <a:latin typeface="Arial" charset="0"/>
                      <a:cs typeface="Arial" charset="0"/>
                    </a:defRPr>
                  </a:lvl3pPr>
                  <a:lvl4pPr defTabSz="801688" eaLnBrk="0" hangingPunct="0">
                    <a:defRPr>
                      <a:solidFill>
                        <a:schemeClr val="tx1"/>
                      </a:solidFill>
                      <a:latin typeface="Arial" charset="0"/>
                      <a:cs typeface="Arial" charset="0"/>
                    </a:defRPr>
                  </a:lvl4pPr>
                  <a:lvl5pPr defTabSz="801688" eaLnBrk="0" hangingPunct="0">
                    <a:defRPr>
                      <a:solidFill>
                        <a:schemeClr val="tx1"/>
                      </a:solidFill>
                      <a:latin typeface="Arial" charset="0"/>
                      <a:cs typeface="Arial" charset="0"/>
                    </a:defRPr>
                  </a:lvl5pPr>
                  <a:lvl6pPr defTabSz="801688" eaLnBrk="0" fontAlgn="base" hangingPunct="0">
                    <a:spcBef>
                      <a:spcPct val="0"/>
                    </a:spcBef>
                    <a:spcAft>
                      <a:spcPct val="0"/>
                    </a:spcAft>
                    <a:defRPr>
                      <a:solidFill>
                        <a:schemeClr val="tx1"/>
                      </a:solidFill>
                      <a:latin typeface="Arial" charset="0"/>
                      <a:cs typeface="Arial" charset="0"/>
                    </a:defRPr>
                  </a:lvl6pPr>
                  <a:lvl7pPr defTabSz="801688" eaLnBrk="0" fontAlgn="base" hangingPunct="0">
                    <a:spcBef>
                      <a:spcPct val="0"/>
                    </a:spcBef>
                    <a:spcAft>
                      <a:spcPct val="0"/>
                    </a:spcAft>
                    <a:defRPr>
                      <a:solidFill>
                        <a:schemeClr val="tx1"/>
                      </a:solidFill>
                      <a:latin typeface="Arial" charset="0"/>
                      <a:cs typeface="Arial" charset="0"/>
                    </a:defRPr>
                  </a:lvl7pPr>
                  <a:lvl8pPr defTabSz="801688" eaLnBrk="0" fontAlgn="base" hangingPunct="0">
                    <a:spcBef>
                      <a:spcPct val="0"/>
                    </a:spcBef>
                    <a:spcAft>
                      <a:spcPct val="0"/>
                    </a:spcAft>
                    <a:defRPr>
                      <a:solidFill>
                        <a:schemeClr val="tx1"/>
                      </a:solidFill>
                      <a:latin typeface="Arial" charset="0"/>
                      <a:cs typeface="Arial" charset="0"/>
                    </a:defRPr>
                  </a:lvl8pPr>
                  <a:lvl9pPr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sz="1400" dirty="0">
                      <a:solidFill>
                        <a:srgbClr val="080808"/>
                      </a:solidFill>
                      <a:latin typeface="+mn-lt"/>
                    </a:rPr>
                    <a:t>2. </a:t>
                  </a:r>
                  <a:r>
                    <a:rPr lang="en-GB" sz="1400" dirty="0" err="1">
                      <a:solidFill>
                        <a:srgbClr val="080808"/>
                      </a:solidFill>
                      <a:latin typeface="+mn-lt"/>
                    </a:rPr>
                    <a:t>Ideenfindung</a:t>
                  </a:r>
                  <a:endParaRPr lang="en-GB" sz="1400" dirty="0">
                    <a:solidFill>
                      <a:srgbClr val="080808"/>
                    </a:solidFill>
                    <a:latin typeface="+mn-lt"/>
                  </a:endParaRPr>
                </a:p>
              </p:txBody>
            </p:sp>
          </p:grpSp>
          <p:grpSp>
            <p:nvGrpSpPr>
              <p:cNvPr id="8" name="Gruppieren 8"/>
              <p:cNvGrpSpPr/>
              <p:nvPr/>
            </p:nvGrpSpPr>
            <p:grpSpPr>
              <a:xfrm>
                <a:off x="384175" y="2707467"/>
                <a:ext cx="4430374" cy="1780528"/>
                <a:chOff x="5364088" y="4105100"/>
                <a:chExt cx="3185815" cy="1280352"/>
              </a:xfrm>
              <a:effectLst/>
              <a:scene3d>
                <a:camera prst="perspectiveRelaxed">
                  <a:rot lat="17973591" lon="0" rev="0"/>
                </a:camera>
                <a:lightRig rig="balanced" dir="t">
                  <a:rot lat="0" lon="0" rev="4200000"/>
                </a:lightRig>
              </a:scene3d>
            </p:grpSpPr>
            <p:sp>
              <p:nvSpPr>
                <p:cNvPr id="10" name="Freeform 8"/>
                <p:cNvSpPr>
                  <a:spLocks/>
                </p:cNvSpPr>
                <p:nvPr/>
              </p:nvSpPr>
              <p:spPr bwMode="auto">
                <a:xfrm>
                  <a:off x="6717243" y="4318493"/>
                  <a:ext cx="1275331" cy="853568"/>
                </a:xfrm>
                <a:custGeom>
                  <a:avLst/>
                  <a:gdLst>
                    <a:gd name="T0" fmla="*/ 147 w 215"/>
                    <a:gd name="T1" fmla="*/ 1 h 144"/>
                    <a:gd name="T2" fmla="*/ 131 w 215"/>
                    <a:gd name="T3" fmla="*/ 2 h 144"/>
                    <a:gd name="T4" fmla="*/ 122 w 215"/>
                    <a:gd name="T5" fmla="*/ 6 h 144"/>
                    <a:gd name="T6" fmla="*/ 117 w 215"/>
                    <a:gd name="T7" fmla="*/ 11 h 144"/>
                    <a:gd name="T8" fmla="*/ 124 w 215"/>
                    <a:gd name="T9" fmla="*/ 29 h 144"/>
                    <a:gd name="T10" fmla="*/ 107 w 215"/>
                    <a:gd name="T11" fmla="*/ 45 h 144"/>
                    <a:gd name="T12" fmla="*/ 91 w 215"/>
                    <a:gd name="T13" fmla="*/ 29 h 144"/>
                    <a:gd name="T14" fmla="*/ 97 w 215"/>
                    <a:gd name="T15" fmla="*/ 11 h 144"/>
                    <a:gd name="T16" fmla="*/ 93 w 215"/>
                    <a:gd name="T17" fmla="*/ 6 h 144"/>
                    <a:gd name="T18" fmla="*/ 83 w 215"/>
                    <a:gd name="T19" fmla="*/ 2 h 144"/>
                    <a:gd name="T20" fmla="*/ 68 w 215"/>
                    <a:gd name="T21" fmla="*/ 1 h 144"/>
                    <a:gd name="T22" fmla="*/ 57 w 215"/>
                    <a:gd name="T23" fmla="*/ 2 h 144"/>
                    <a:gd name="T24" fmla="*/ 40 w 215"/>
                    <a:gd name="T25" fmla="*/ 5 h 144"/>
                    <a:gd name="T26" fmla="*/ 40 w 215"/>
                    <a:gd name="T27" fmla="*/ 5 h 144"/>
                    <a:gd name="T28" fmla="*/ 43 w 215"/>
                    <a:gd name="T29" fmla="*/ 22 h 144"/>
                    <a:gd name="T30" fmla="*/ 44 w 215"/>
                    <a:gd name="T31" fmla="*/ 32 h 144"/>
                    <a:gd name="T32" fmla="*/ 43 w 215"/>
                    <a:gd name="T33" fmla="*/ 48 h 144"/>
                    <a:gd name="T34" fmla="*/ 39 w 215"/>
                    <a:gd name="T35" fmla="*/ 58 h 144"/>
                    <a:gd name="T36" fmla="*/ 33 w 215"/>
                    <a:gd name="T37" fmla="*/ 62 h 144"/>
                    <a:gd name="T38" fmla="*/ 16 w 215"/>
                    <a:gd name="T39" fmla="*/ 55 h 144"/>
                    <a:gd name="T40" fmla="*/ 0 w 215"/>
                    <a:gd name="T41" fmla="*/ 72 h 144"/>
                    <a:gd name="T42" fmla="*/ 16 w 215"/>
                    <a:gd name="T43" fmla="*/ 89 h 144"/>
                    <a:gd name="T44" fmla="*/ 33 w 215"/>
                    <a:gd name="T45" fmla="*/ 82 h 144"/>
                    <a:gd name="T46" fmla="*/ 39 w 215"/>
                    <a:gd name="T47" fmla="*/ 86 h 144"/>
                    <a:gd name="T48" fmla="*/ 43 w 215"/>
                    <a:gd name="T49" fmla="*/ 96 h 144"/>
                    <a:gd name="T50" fmla="*/ 44 w 215"/>
                    <a:gd name="T51" fmla="*/ 112 h 144"/>
                    <a:gd name="T52" fmla="*/ 43 w 215"/>
                    <a:gd name="T53" fmla="*/ 123 h 144"/>
                    <a:gd name="T54" fmla="*/ 40 w 215"/>
                    <a:gd name="T55" fmla="*/ 139 h 144"/>
                    <a:gd name="T56" fmla="*/ 57 w 215"/>
                    <a:gd name="T57" fmla="*/ 142 h 144"/>
                    <a:gd name="T58" fmla="*/ 68 w 215"/>
                    <a:gd name="T59" fmla="*/ 143 h 144"/>
                    <a:gd name="T60" fmla="*/ 83 w 215"/>
                    <a:gd name="T61" fmla="*/ 142 h 144"/>
                    <a:gd name="T62" fmla="*/ 93 w 215"/>
                    <a:gd name="T63" fmla="*/ 138 h 144"/>
                    <a:gd name="T64" fmla="*/ 97 w 215"/>
                    <a:gd name="T65" fmla="*/ 132 h 144"/>
                    <a:gd name="T66" fmla="*/ 91 w 215"/>
                    <a:gd name="T67" fmla="*/ 115 h 144"/>
                    <a:gd name="T68" fmla="*/ 107 w 215"/>
                    <a:gd name="T69" fmla="*/ 99 h 144"/>
                    <a:gd name="T70" fmla="*/ 124 w 215"/>
                    <a:gd name="T71" fmla="*/ 115 h 144"/>
                    <a:gd name="T72" fmla="*/ 117 w 215"/>
                    <a:gd name="T73" fmla="*/ 132 h 144"/>
                    <a:gd name="T74" fmla="*/ 122 w 215"/>
                    <a:gd name="T75" fmla="*/ 138 h 144"/>
                    <a:gd name="T76" fmla="*/ 131 w 215"/>
                    <a:gd name="T77" fmla="*/ 142 h 144"/>
                    <a:gd name="T78" fmla="*/ 147 w 215"/>
                    <a:gd name="T79" fmla="*/ 143 h 144"/>
                    <a:gd name="T80" fmla="*/ 158 w 215"/>
                    <a:gd name="T81" fmla="*/ 142 h 144"/>
                    <a:gd name="T82" fmla="*/ 175 w 215"/>
                    <a:gd name="T83" fmla="*/ 139 h 144"/>
                    <a:gd name="T84" fmla="*/ 172 w 215"/>
                    <a:gd name="T85" fmla="*/ 121 h 144"/>
                    <a:gd name="T86" fmla="*/ 170 w 215"/>
                    <a:gd name="T87" fmla="*/ 110 h 144"/>
                    <a:gd name="T88" fmla="*/ 172 w 215"/>
                    <a:gd name="T89" fmla="*/ 95 h 144"/>
                    <a:gd name="T90" fmla="*/ 176 w 215"/>
                    <a:gd name="T91" fmla="*/ 85 h 144"/>
                    <a:gd name="T92" fmla="*/ 181 w 215"/>
                    <a:gd name="T93" fmla="*/ 81 h 144"/>
                    <a:gd name="T94" fmla="*/ 199 w 215"/>
                    <a:gd name="T95" fmla="*/ 87 h 144"/>
                    <a:gd name="T96" fmla="*/ 215 w 215"/>
                    <a:gd name="T97" fmla="*/ 71 h 144"/>
                    <a:gd name="T98" fmla="*/ 199 w 215"/>
                    <a:gd name="T99" fmla="*/ 54 h 144"/>
                    <a:gd name="T100" fmla="*/ 181 w 215"/>
                    <a:gd name="T101" fmla="*/ 60 h 144"/>
                    <a:gd name="T102" fmla="*/ 176 w 215"/>
                    <a:gd name="T103" fmla="*/ 56 h 144"/>
                    <a:gd name="T104" fmla="*/ 172 w 215"/>
                    <a:gd name="T105" fmla="*/ 46 h 144"/>
                    <a:gd name="T106" fmla="*/ 170 w 215"/>
                    <a:gd name="T107" fmla="*/ 31 h 144"/>
                    <a:gd name="T108" fmla="*/ 172 w 215"/>
                    <a:gd name="T109" fmla="*/ 20 h 144"/>
                    <a:gd name="T110" fmla="*/ 174 w 215"/>
                    <a:gd name="T111" fmla="*/ 5 h 144"/>
                    <a:gd name="T112" fmla="*/ 158 w 215"/>
                    <a:gd name="T113" fmla="*/ 2 h 144"/>
                    <a:gd name="T114" fmla="*/ 147 w 215"/>
                    <a:gd name="T115"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144">
                      <a:moveTo>
                        <a:pt x="147" y="1"/>
                      </a:moveTo>
                      <a:cubicBezTo>
                        <a:pt x="141" y="0"/>
                        <a:pt x="137" y="1"/>
                        <a:pt x="131" y="2"/>
                      </a:cubicBezTo>
                      <a:cubicBezTo>
                        <a:pt x="129" y="3"/>
                        <a:pt x="124" y="5"/>
                        <a:pt x="122" y="6"/>
                      </a:cubicBezTo>
                      <a:cubicBezTo>
                        <a:pt x="120" y="7"/>
                        <a:pt x="117" y="9"/>
                        <a:pt x="117" y="11"/>
                      </a:cubicBezTo>
                      <a:cubicBezTo>
                        <a:pt x="118" y="17"/>
                        <a:pt x="124" y="19"/>
                        <a:pt x="124" y="29"/>
                      </a:cubicBezTo>
                      <a:cubicBezTo>
                        <a:pt x="124" y="38"/>
                        <a:pt x="115" y="45"/>
                        <a:pt x="107" y="45"/>
                      </a:cubicBezTo>
                      <a:cubicBezTo>
                        <a:pt x="99" y="45"/>
                        <a:pt x="90" y="38"/>
                        <a:pt x="91" y="29"/>
                      </a:cubicBezTo>
                      <a:cubicBezTo>
                        <a:pt x="91" y="19"/>
                        <a:pt x="97" y="17"/>
                        <a:pt x="97" y="11"/>
                      </a:cubicBezTo>
                      <a:cubicBezTo>
                        <a:pt x="97" y="9"/>
                        <a:pt x="94" y="7"/>
                        <a:pt x="93" y="6"/>
                      </a:cubicBezTo>
                      <a:cubicBezTo>
                        <a:pt x="91" y="5"/>
                        <a:pt x="85" y="3"/>
                        <a:pt x="83" y="2"/>
                      </a:cubicBezTo>
                      <a:cubicBezTo>
                        <a:pt x="78" y="1"/>
                        <a:pt x="74" y="0"/>
                        <a:pt x="68" y="1"/>
                      </a:cubicBezTo>
                      <a:cubicBezTo>
                        <a:pt x="67" y="1"/>
                        <a:pt x="60" y="1"/>
                        <a:pt x="57" y="2"/>
                      </a:cubicBezTo>
                      <a:cubicBezTo>
                        <a:pt x="50" y="3"/>
                        <a:pt x="40" y="5"/>
                        <a:pt x="40" y="5"/>
                      </a:cubicBezTo>
                      <a:cubicBezTo>
                        <a:pt x="40" y="5"/>
                        <a:pt x="40" y="5"/>
                        <a:pt x="40" y="5"/>
                      </a:cubicBezTo>
                      <a:cubicBezTo>
                        <a:pt x="41" y="11"/>
                        <a:pt x="42" y="18"/>
                        <a:pt x="43" y="22"/>
                      </a:cubicBezTo>
                      <a:cubicBezTo>
                        <a:pt x="44" y="25"/>
                        <a:pt x="44" y="32"/>
                        <a:pt x="44" y="32"/>
                      </a:cubicBezTo>
                      <a:cubicBezTo>
                        <a:pt x="45" y="38"/>
                        <a:pt x="44" y="43"/>
                        <a:pt x="43" y="48"/>
                      </a:cubicBezTo>
                      <a:cubicBezTo>
                        <a:pt x="42" y="50"/>
                        <a:pt x="40" y="56"/>
                        <a:pt x="39" y="58"/>
                      </a:cubicBezTo>
                      <a:cubicBezTo>
                        <a:pt x="38" y="59"/>
                        <a:pt x="36" y="62"/>
                        <a:pt x="33" y="62"/>
                      </a:cubicBezTo>
                      <a:cubicBezTo>
                        <a:pt x="28" y="61"/>
                        <a:pt x="26" y="56"/>
                        <a:pt x="16" y="55"/>
                      </a:cubicBezTo>
                      <a:cubicBezTo>
                        <a:pt x="7" y="55"/>
                        <a:pt x="0" y="64"/>
                        <a:pt x="0" y="72"/>
                      </a:cubicBezTo>
                      <a:cubicBezTo>
                        <a:pt x="0" y="80"/>
                        <a:pt x="7" y="89"/>
                        <a:pt x="16" y="89"/>
                      </a:cubicBezTo>
                      <a:cubicBezTo>
                        <a:pt x="26" y="88"/>
                        <a:pt x="28" y="83"/>
                        <a:pt x="33" y="82"/>
                      </a:cubicBezTo>
                      <a:cubicBezTo>
                        <a:pt x="36" y="82"/>
                        <a:pt x="38" y="85"/>
                        <a:pt x="39" y="86"/>
                      </a:cubicBezTo>
                      <a:cubicBezTo>
                        <a:pt x="40" y="88"/>
                        <a:pt x="42" y="94"/>
                        <a:pt x="43" y="96"/>
                      </a:cubicBezTo>
                      <a:cubicBezTo>
                        <a:pt x="44" y="101"/>
                        <a:pt x="45" y="106"/>
                        <a:pt x="44" y="112"/>
                      </a:cubicBezTo>
                      <a:cubicBezTo>
                        <a:pt x="44" y="112"/>
                        <a:pt x="44" y="119"/>
                        <a:pt x="43" y="123"/>
                      </a:cubicBezTo>
                      <a:cubicBezTo>
                        <a:pt x="42" y="129"/>
                        <a:pt x="41" y="138"/>
                        <a:pt x="40" y="139"/>
                      </a:cubicBezTo>
                      <a:cubicBezTo>
                        <a:pt x="47" y="140"/>
                        <a:pt x="53" y="141"/>
                        <a:pt x="57" y="142"/>
                      </a:cubicBezTo>
                      <a:cubicBezTo>
                        <a:pt x="60" y="143"/>
                        <a:pt x="67" y="143"/>
                        <a:pt x="68" y="143"/>
                      </a:cubicBezTo>
                      <a:cubicBezTo>
                        <a:pt x="74" y="144"/>
                        <a:pt x="78" y="143"/>
                        <a:pt x="83" y="142"/>
                      </a:cubicBezTo>
                      <a:cubicBezTo>
                        <a:pt x="85" y="141"/>
                        <a:pt x="91" y="139"/>
                        <a:pt x="93" y="138"/>
                      </a:cubicBezTo>
                      <a:cubicBezTo>
                        <a:pt x="94" y="137"/>
                        <a:pt x="97" y="135"/>
                        <a:pt x="97" y="132"/>
                      </a:cubicBezTo>
                      <a:cubicBezTo>
                        <a:pt x="97" y="127"/>
                        <a:pt x="91" y="125"/>
                        <a:pt x="91" y="115"/>
                      </a:cubicBezTo>
                      <a:cubicBezTo>
                        <a:pt x="90" y="106"/>
                        <a:pt x="99" y="99"/>
                        <a:pt x="107" y="99"/>
                      </a:cubicBezTo>
                      <a:cubicBezTo>
                        <a:pt x="115" y="99"/>
                        <a:pt x="124" y="106"/>
                        <a:pt x="124" y="115"/>
                      </a:cubicBezTo>
                      <a:cubicBezTo>
                        <a:pt x="124" y="125"/>
                        <a:pt x="118" y="127"/>
                        <a:pt x="117" y="132"/>
                      </a:cubicBezTo>
                      <a:cubicBezTo>
                        <a:pt x="117" y="135"/>
                        <a:pt x="120" y="137"/>
                        <a:pt x="122" y="138"/>
                      </a:cubicBezTo>
                      <a:cubicBezTo>
                        <a:pt x="124" y="139"/>
                        <a:pt x="129" y="141"/>
                        <a:pt x="131" y="142"/>
                      </a:cubicBezTo>
                      <a:cubicBezTo>
                        <a:pt x="137" y="143"/>
                        <a:pt x="141" y="144"/>
                        <a:pt x="147" y="143"/>
                      </a:cubicBezTo>
                      <a:cubicBezTo>
                        <a:pt x="148" y="143"/>
                        <a:pt x="154" y="143"/>
                        <a:pt x="158" y="142"/>
                      </a:cubicBezTo>
                      <a:cubicBezTo>
                        <a:pt x="161" y="141"/>
                        <a:pt x="168" y="140"/>
                        <a:pt x="175" y="139"/>
                      </a:cubicBezTo>
                      <a:cubicBezTo>
                        <a:pt x="174" y="138"/>
                        <a:pt x="173" y="128"/>
                        <a:pt x="172" y="121"/>
                      </a:cubicBezTo>
                      <a:cubicBezTo>
                        <a:pt x="171" y="118"/>
                        <a:pt x="170" y="111"/>
                        <a:pt x="170" y="110"/>
                      </a:cubicBezTo>
                      <a:cubicBezTo>
                        <a:pt x="170" y="104"/>
                        <a:pt x="171" y="100"/>
                        <a:pt x="172" y="95"/>
                      </a:cubicBezTo>
                      <a:cubicBezTo>
                        <a:pt x="172" y="93"/>
                        <a:pt x="175" y="87"/>
                        <a:pt x="176" y="85"/>
                      </a:cubicBezTo>
                      <a:cubicBezTo>
                        <a:pt x="177" y="83"/>
                        <a:pt x="179" y="80"/>
                        <a:pt x="181" y="81"/>
                      </a:cubicBezTo>
                      <a:cubicBezTo>
                        <a:pt x="187" y="81"/>
                        <a:pt x="188" y="87"/>
                        <a:pt x="199" y="87"/>
                      </a:cubicBezTo>
                      <a:cubicBezTo>
                        <a:pt x="208" y="88"/>
                        <a:pt x="215" y="79"/>
                        <a:pt x="215" y="71"/>
                      </a:cubicBezTo>
                      <a:cubicBezTo>
                        <a:pt x="215" y="62"/>
                        <a:pt x="208" y="53"/>
                        <a:pt x="199" y="54"/>
                      </a:cubicBezTo>
                      <a:cubicBezTo>
                        <a:pt x="188" y="54"/>
                        <a:pt x="187" y="60"/>
                        <a:pt x="181" y="60"/>
                      </a:cubicBezTo>
                      <a:cubicBezTo>
                        <a:pt x="179" y="61"/>
                        <a:pt x="177" y="58"/>
                        <a:pt x="176" y="56"/>
                      </a:cubicBezTo>
                      <a:cubicBezTo>
                        <a:pt x="175" y="54"/>
                        <a:pt x="172" y="49"/>
                        <a:pt x="172" y="46"/>
                      </a:cubicBezTo>
                      <a:cubicBezTo>
                        <a:pt x="171" y="41"/>
                        <a:pt x="170" y="37"/>
                        <a:pt x="170" y="31"/>
                      </a:cubicBezTo>
                      <a:cubicBezTo>
                        <a:pt x="170" y="30"/>
                        <a:pt x="171" y="23"/>
                        <a:pt x="172" y="20"/>
                      </a:cubicBezTo>
                      <a:cubicBezTo>
                        <a:pt x="173" y="13"/>
                        <a:pt x="173" y="12"/>
                        <a:pt x="174" y="5"/>
                      </a:cubicBezTo>
                      <a:cubicBezTo>
                        <a:pt x="168" y="4"/>
                        <a:pt x="165" y="3"/>
                        <a:pt x="158" y="2"/>
                      </a:cubicBezTo>
                      <a:cubicBezTo>
                        <a:pt x="154" y="1"/>
                        <a:pt x="148" y="1"/>
                        <a:pt x="147" y="1"/>
                      </a:cubicBezTo>
                      <a:close/>
                    </a:path>
                  </a:pathLst>
                </a:custGeom>
                <a:solidFill>
                  <a:schemeClr val="accent1"/>
                </a:solidFill>
                <a:ln>
                  <a:noFill/>
                </a:ln>
                <a:sp3d extrusionH="95250">
                  <a:bevelT w="19050" h="19050"/>
                </a:sp3d>
                <a:extLst/>
              </p:spPr>
              <p:txBody>
                <a:bodyPr vert="horz" wrap="square" lIns="76200" tIns="38100" rIns="76200" bIns="38100" numCol="1" anchor="t" anchorCtr="0" compatLnSpc="1">
                  <a:prstTxWarp prst="textNoShape">
                    <a:avLst/>
                  </a:prstTxWarp>
                </a:bodyPr>
                <a:lstStyle/>
                <a:p>
                  <a:endParaRPr lang="en-GB" sz="1500"/>
                </a:p>
              </p:txBody>
            </p:sp>
            <p:sp>
              <p:nvSpPr>
                <p:cNvPr id="11" name="Freeform 10"/>
                <p:cNvSpPr>
                  <a:spLocks/>
                </p:cNvSpPr>
                <p:nvPr/>
              </p:nvSpPr>
              <p:spPr bwMode="auto">
                <a:xfrm>
                  <a:off x="6129788" y="4105100"/>
                  <a:ext cx="853568" cy="1280352"/>
                </a:xfrm>
                <a:custGeom>
                  <a:avLst/>
                  <a:gdLst>
                    <a:gd name="T0" fmla="*/ 143 w 144"/>
                    <a:gd name="T1" fmla="*/ 148 h 216"/>
                    <a:gd name="T2" fmla="*/ 142 w 144"/>
                    <a:gd name="T3" fmla="*/ 132 h 216"/>
                    <a:gd name="T4" fmla="*/ 138 w 144"/>
                    <a:gd name="T5" fmla="*/ 122 h 216"/>
                    <a:gd name="T6" fmla="*/ 132 w 144"/>
                    <a:gd name="T7" fmla="*/ 118 h 216"/>
                    <a:gd name="T8" fmla="*/ 115 w 144"/>
                    <a:gd name="T9" fmla="*/ 125 h 216"/>
                    <a:gd name="T10" fmla="*/ 99 w 144"/>
                    <a:gd name="T11" fmla="*/ 108 h 216"/>
                    <a:gd name="T12" fmla="*/ 115 w 144"/>
                    <a:gd name="T13" fmla="*/ 91 h 216"/>
                    <a:gd name="T14" fmla="*/ 132 w 144"/>
                    <a:gd name="T15" fmla="*/ 98 h 216"/>
                    <a:gd name="T16" fmla="*/ 138 w 144"/>
                    <a:gd name="T17" fmla="*/ 94 h 216"/>
                    <a:gd name="T18" fmla="*/ 142 w 144"/>
                    <a:gd name="T19" fmla="*/ 84 h 216"/>
                    <a:gd name="T20" fmla="*/ 143 w 144"/>
                    <a:gd name="T21" fmla="*/ 68 h 216"/>
                    <a:gd name="T22" fmla="*/ 142 w 144"/>
                    <a:gd name="T23" fmla="*/ 58 h 216"/>
                    <a:gd name="T24" fmla="*/ 139 w 144"/>
                    <a:gd name="T25" fmla="*/ 41 h 216"/>
                    <a:gd name="T26" fmla="*/ 122 w 144"/>
                    <a:gd name="T27" fmla="*/ 44 h 216"/>
                    <a:gd name="T28" fmla="*/ 111 w 144"/>
                    <a:gd name="T29" fmla="*/ 45 h 216"/>
                    <a:gd name="T30" fmla="*/ 96 w 144"/>
                    <a:gd name="T31" fmla="*/ 43 h 216"/>
                    <a:gd name="T32" fmla="*/ 86 w 144"/>
                    <a:gd name="T33" fmla="*/ 40 h 216"/>
                    <a:gd name="T34" fmla="*/ 82 w 144"/>
                    <a:gd name="T35" fmla="*/ 34 h 216"/>
                    <a:gd name="T36" fmla="*/ 89 w 144"/>
                    <a:gd name="T37" fmla="*/ 16 h 216"/>
                    <a:gd name="T38" fmla="*/ 72 w 144"/>
                    <a:gd name="T39" fmla="*/ 0 h 216"/>
                    <a:gd name="T40" fmla="*/ 55 w 144"/>
                    <a:gd name="T41" fmla="*/ 16 h 216"/>
                    <a:gd name="T42" fmla="*/ 62 w 144"/>
                    <a:gd name="T43" fmla="*/ 34 h 216"/>
                    <a:gd name="T44" fmla="*/ 57 w 144"/>
                    <a:gd name="T45" fmla="*/ 40 h 216"/>
                    <a:gd name="T46" fmla="*/ 48 w 144"/>
                    <a:gd name="T47" fmla="*/ 43 h 216"/>
                    <a:gd name="T48" fmla="*/ 32 w 144"/>
                    <a:gd name="T49" fmla="*/ 45 h 216"/>
                    <a:gd name="T50" fmla="*/ 21 w 144"/>
                    <a:gd name="T51" fmla="*/ 44 h 216"/>
                    <a:gd name="T52" fmla="*/ 5 w 144"/>
                    <a:gd name="T53" fmla="*/ 41 h 216"/>
                    <a:gd name="T54" fmla="*/ 5 w 144"/>
                    <a:gd name="T55" fmla="*/ 41 h 216"/>
                    <a:gd name="T56" fmla="*/ 2 w 144"/>
                    <a:gd name="T57" fmla="*/ 58 h 216"/>
                    <a:gd name="T58" fmla="*/ 1 w 144"/>
                    <a:gd name="T59" fmla="*/ 68 h 216"/>
                    <a:gd name="T60" fmla="*/ 2 w 144"/>
                    <a:gd name="T61" fmla="*/ 84 h 216"/>
                    <a:gd name="T62" fmla="*/ 6 w 144"/>
                    <a:gd name="T63" fmla="*/ 94 h 216"/>
                    <a:gd name="T64" fmla="*/ 11 w 144"/>
                    <a:gd name="T65" fmla="*/ 98 h 216"/>
                    <a:gd name="T66" fmla="*/ 29 w 144"/>
                    <a:gd name="T67" fmla="*/ 91 h 216"/>
                    <a:gd name="T68" fmla="*/ 45 w 144"/>
                    <a:gd name="T69" fmla="*/ 108 h 216"/>
                    <a:gd name="T70" fmla="*/ 29 w 144"/>
                    <a:gd name="T71" fmla="*/ 125 h 216"/>
                    <a:gd name="T72" fmla="*/ 11 w 144"/>
                    <a:gd name="T73" fmla="*/ 118 h 216"/>
                    <a:gd name="T74" fmla="*/ 6 w 144"/>
                    <a:gd name="T75" fmla="*/ 122 h 216"/>
                    <a:gd name="T76" fmla="*/ 2 w 144"/>
                    <a:gd name="T77" fmla="*/ 132 h 216"/>
                    <a:gd name="T78" fmla="*/ 1 w 144"/>
                    <a:gd name="T79" fmla="*/ 148 h 216"/>
                    <a:gd name="T80" fmla="*/ 2 w 144"/>
                    <a:gd name="T81" fmla="*/ 159 h 216"/>
                    <a:gd name="T82" fmla="*/ 5 w 144"/>
                    <a:gd name="T83" fmla="*/ 175 h 216"/>
                    <a:gd name="T84" fmla="*/ 5 w 144"/>
                    <a:gd name="T85" fmla="*/ 175 h 216"/>
                    <a:gd name="T86" fmla="*/ 21 w 144"/>
                    <a:gd name="T87" fmla="*/ 172 h 216"/>
                    <a:gd name="T88" fmla="*/ 32 w 144"/>
                    <a:gd name="T89" fmla="*/ 171 h 216"/>
                    <a:gd name="T90" fmla="*/ 48 w 144"/>
                    <a:gd name="T91" fmla="*/ 173 h 216"/>
                    <a:gd name="T92" fmla="*/ 57 w 144"/>
                    <a:gd name="T93" fmla="*/ 176 h 216"/>
                    <a:gd name="T94" fmla="*/ 62 w 144"/>
                    <a:gd name="T95" fmla="*/ 182 h 216"/>
                    <a:gd name="T96" fmla="*/ 55 w 144"/>
                    <a:gd name="T97" fmla="*/ 200 h 216"/>
                    <a:gd name="T98" fmla="*/ 72 w 144"/>
                    <a:gd name="T99" fmla="*/ 216 h 216"/>
                    <a:gd name="T100" fmla="*/ 89 w 144"/>
                    <a:gd name="T101" fmla="*/ 200 h 216"/>
                    <a:gd name="T102" fmla="*/ 82 w 144"/>
                    <a:gd name="T103" fmla="*/ 182 h 216"/>
                    <a:gd name="T104" fmla="*/ 86 w 144"/>
                    <a:gd name="T105" fmla="*/ 176 h 216"/>
                    <a:gd name="T106" fmla="*/ 96 w 144"/>
                    <a:gd name="T107" fmla="*/ 173 h 216"/>
                    <a:gd name="T108" fmla="*/ 111 w 144"/>
                    <a:gd name="T109" fmla="*/ 171 h 216"/>
                    <a:gd name="T110" fmla="*/ 122 w 144"/>
                    <a:gd name="T111" fmla="*/ 172 h 216"/>
                    <a:gd name="T112" fmla="*/ 139 w 144"/>
                    <a:gd name="T113" fmla="*/ 175 h 216"/>
                    <a:gd name="T114" fmla="*/ 142 w 144"/>
                    <a:gd name="T115" fmla="*/ 159 h 216"/>
                    <a:gd name="T116" fmla="*/ 143 w 144"/>
                    <a:gd name="T117" fmla="*/ 1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216">
                      <a:moveTo>
                        <a:pt x="143" y="148"/>
                      </a:moveTo>
                      <a:cubicBezTo>
                        <a:pt x="144" y="142"/>
                        <a:pt x="143" y="137"/>
                        <a:pt x="142" y="132"/>
                      </a:cubicBezTo>
                      <a:cubicBezTo>
                        <a:pt x="141" y="130"/>
                        <a:pt x="139" y="124"/>
                        <a:pt x="138" y="122"/>
                      </a:cubicBezTo>
                      <a:cubicBezTo>
                        <a:pt x="137" y="121"/>
                        <a:pt x="135" y="118"/>
                        <a:pt x="132" y="118"/>
                      </a:cubicBezTo>
                      <a:cubicBezTo>
                        <a:pt x="127" y="119"/>
                        <a:pt x="125" y="124"/>
                        <a:pt x="115" y="125"/>
                      </a:cubicBezTo>
                      <a:cubicBezTo>
                        <a:pt x="106" y="125"/>
                        <a:pt x="99" y="116"/>
                        <a:pt x="99" y="108"/>
                      </a:cubicBezTo>
                      <a:cubicBezTo>
                        <a:pt x="99" y="100"/>
                        <a:pt x="106" y="91"/>
                        <a:pt x="115" y="91"/>
                      </a:cubicBezTo>
                      <a:cubicBezTo>
                        <a:pt x="125" y="92"/>
                        <a:pt x="127" y="97"/>
                        <a:pt x="132" y="98"/>
                      </a:cubicBezTo>
                      <a:cubicBezTo>
                        <a:pt x="135" y="98"/>
                        <a:pt x="137" y="95"/>
                        <a:pt x="138" y="94"/>
                      </a:cubicBezTo>
                      <a:cubicBezTo>
                        <a:pt x="139" y="92"/>
                        <a:pt x="141" y="86"/>
                        <a:pt x="142" y="84"/>
                      </a:cubicBezTo>
                      <a:cubicBezTo>
                        <a:pt x="143" y="79"/>
                        <a:pt x="144" y="74"/>
                        <a:pt x="143" y="68"/>
                      </a:cubicBezTo>
                      <a:cubicBezTo>
                        <a:pt x="143" y="68"/>
                        <a:pt x="143" y="61"/>
                        <a:pt x="142" y="58"/>
                      </a:cubicBezTo>
                      <a:cubicBezTo>
                        <a:pt x="141" y="54"/>
                        <a:pt x="140" y="47"/>
                        <a:pt x="139" y="41"/>
                      </a:cubicBezTo>
                      <a:cubicBezTo>
                        <a:pt x="133" y="42"/>
                        <a:pt x="130" y="42"/>
                        <a:pt x="122" y="44"/>
                      </a:cubicBezTo>
                      <a:cubicBezTo>
                        <a:pt x="119" y="44"/>
                        <a:pt x="112" y="45"/>
                        <a:pt x="111" y="45"/>
                      </a:cubicBezTo>
                      <a:cubicBezTo>
                        <a:pt x="106" y="45"/>
                        <a:pt x="101" y="45"/>
                        <a:pt x="96" y="43"/>
                      </a:cubicBezTo>
                      <a:cubicBezTo>
                        <a:pt x="94" y="43"/>
                        <a:pt x="88" y="41"/>
                        <a:pt x="86" y="40"/>
                      </a:cubicBezTo>
                      <a:cubicBezTo>
                        <a:pt x="85" y="39"/>
                        <a:pt x="82" y="37"/>
                        <a:pt x="82" y="34"/>
                      </a:cubicBezTo>
                      <a:cubicBezTo>
                        <a:pt x="83" y="28"/>
                        <a:pt x="88" y="27"/>
                        <a:pt x="89" y="16"/>
                      </a:cubicBezTo>
                      <a:cubicBezTo>
                        <a:pt x="89" y="8"/>
                        <a:pt x="80" y="0"/>
                        <a:pt x="72" y="0"/>
                      </a:cubicBezTo>
                      <a:cubicBezTo>
                        <a:pt x="64" y="0"/>
                        <a:pt x="55" y="8"/>
                        <a:pt x="55" y="16"/>
                      </a:cubicBezTo>
                      <a:cubicBezTo>
                        <a:pt x="56" y="27"/>
                        <a:pt x="61" y="28"/>
                        <a:pt x="62" y="34"/>
                      </a:cubicBezTo>
                      <a:cubicBezTo>
                        <a:pt x="62" y="37"/>
                        <a:pt x="59" y="39"/>
                        <a:pt x="57" y="40"/>
                      </a:cubicBezTo>
                      <a:cubicBezTo>
                        <a:pt x="56" y="41"/>
                        <a:pt x="50" y="43"/>
                        <a:pt x="48" y="43"/>
                      </a:cubicBezTo>
                      <a:cubicBezTo>
                        <a:pt x="43" y="45"/>
                        <a:pt x="38" y="45"/>
                        <a:pt x="32" y="45"/>
                      </a:cubicBezTo>
                      <a:cubicBezTo>
                        <a:pt x="32" y="45"/>
                        <a:pt x="25" y="44"/>
                        <a:pt x="21" y="44"/>
                      </a:cubicBezTo>
                      <a:cubicBezTo>
                        <a:pt x="18" y="43"/>
                        <a:pt x="11" y="42"/>
                        <a:pt x="5" y="41"/>
                      </a:cubicBezTo>
                      <a:cubicBezTo>
                        <a:pt x="5" y="41"/>
                        <a:pt x="5" y="41"/>
                        <a:pt x="5" y="41"/>
                      </a:cubicBezTo>
                      <a:cubicBezTo>
                        <a:pt x="4" y="48"/>
                        <a:pt x="3" y="50"/>
                        <a:pt x="2" y="58"/>
                      </a:cubicBezTo>
                      <a:cubicBezTo>
                        <a:pt x="1" y="61"/>
                        <a:pt x="1" y="68"/>
                        <a:pt x="1" y="68"/>
                      </a:cubicBezTo>
                      <a:cubicBezTo>
                        <a:pt x="0" y="74"/>
                        <a:pt x="1" y="79"/>
                        <a:pt x="2" y="84"/>
                      </a:cubicBezTo>
                      <a:cubicBezTo>
                        <a:pt x="3" y="86"/>
                        <a:pt x="5" y="92"/>
                        <a:pt x="6" y="94"/>
                      </a:cubicBezTo>
                      <a:cubicBezTo>
                        <a:pt x="7" y="95"/>
                        <a:pt x="9" y="98"/>
                        <a:pt x="11" y="98"/>
                      </a:cubicBezTo>
                      <a:cubicBezTo>
                        <a:pt x="17" y="97"/>
                        <a:pt x="19" y="92"/>
                        <a:pt x="29" y="91"/>
                      </a:cubicBezTo>
                      <a:cubicBezTo>
                        <a:pt x="38" y="91"/>
                        <a:pt x="45" y="100"/>
                        <a:pt x="45" y="108"/>
                      </a:cubicBezTo>
                      <a:cubicBezTo>
                        <a:pt x="45" y="116"/>
                        <a:pt x="38" y="125"/>
                        <a:pt x="29" y="125"/>
                      </a:cubicBezTo>
                      <a:cubicBezTo>
                        <a:pt x="19" y="124"/>
                        <a:pt x="17" y="119"/>
                        <a:pt x="11" y="118"/>
                      </a:cubicBezTo>
                      <a:cubicBezTo>
                        <a:pt x="9" y="118"/>
                        <a:pt x="7" y="121"/>
                        <a:pt x="6" y="122"/>
                      </a:cubicBezTo>
                      <a:cubicBezTo>
                        <a:pt x="5" y="124"/>
                        <a:pt x="3" y="130"/>
                        <a:pt x="2" y="132"/>
                      </a:cubicBezTo>
                      <a:cubicBezTo>
                        <a:pt x="1" y="137"/>
                        <a:pt x="0" y="142"/>
                        <a:pt x="1" y="148"/>
                      </a:cubicBezTo>
                      <a:cubicBezTo>
                        <a:pt x="1" y="148"/>
                        <a:pt x="1" y="155"/>
                        <a:pt x="2" y="159"/>
                      </a:cubicBezTo>
                      <a:cubicBezTo>
                        <a:pt x="3" y="162"/>
                        <a:pt x="4" y="169"/>
                        <a:pt x="5" y="175"/>
                      </a:cubicBezTo>
                      <a:cubicBezTo>
                        <a:pt x="5" y="175"/>
                        <a:pt x="5" y="175"/>
                        <a:pt x="5" y="175"/>
                      </a:cubicBezTo>
                      <a:cubicBezTo>
                        <a:pt x="5" y="175"/>
                        <a:pt x="14" y="173"/>
                        <a:pt x="21" y="172"/>
                      </a:cubicBezTo>
                      <a:cubicBezTo>
                        <a:pt x="25" y="172"/>
                        <a:pt x="32" y="171"/>
                        <a:pt x="32" y="171"/>
                      </a:cubicBezTo>
                      <a:cubicBezTo>
                        <a:pt x="38" y="171"/>
                        <a:pt x="43" y="171"/>
                        <a:pt x="48" y="173"/>
                      </a:cubicBezTo>
                      <a:cubicBezTo>
                        <a:pt x="50" y="173"/>
                        <a:pt x="56" y="175"/>
                        <a:pt x="57" y="176"/>
                      </a:cubicBezTo>
                      <a:cubicBezTo>
                        <a:pt x="59" y="177"/>
                        <a:pt x="62" y="179"/>
                        <a:pt x="62" y="182"/>
                      </a:cubicBezTo>
                      <a:cubicBezTo>
                        <a:pt x="61" y="188"/>
                        <a:pt x="56" y="189"/>
                        <a:pt x="55" y="200"/>
                      </a:cubicBezTo>
                      <a:cubicBezTo>
                        <a:pt x="55" y="208"/>
                        <a:pt x="64" y="216"/>
                        <a:pt x="72" y="216"/>
                      </a:cubicBezTo>
                      <a:cubicBezTo>
                        <a:pt x="80" y="216"/>
                        <a:pt x="89" y="208"/>
                        <a:pt x="89" y="200"/>
                      </a:cubicBezTo>
                      <a:cubicBezTo>
                        <a:pt x="88" y="189"/>
                        <a:pt x="83" y="188"/>
                        <a:pt x="82" y="182"/>
                      </a:cubicBezTo>
                      <a:cubicBezTo>
                        <a:pt x="82" y="179"/>
                        <a:pt x="85" y="177"/>
                        <a:pt x="86" y="176"/>
                      </a:cubicBezTo>
                      <a:cubicBezTo>
                        <a:pt x="88" y="175"/>
                        <a:pt x="94" y="173"/>
                        <a:pt x="96" y="173"/>
                      </a:cubicBezTo>
                      <a:cubicBezTo>
                        <a:pt x="101" y="171"/>
                        <a:pt x="106" y="171"/>
                        <a:pt x="111" y="171"/>
                      </a:cubicBezTo>
                      <a:cubicBezTo>
                        <a:pt x="112" y="171"/>
                        <a:pt x="119" y="172"/>
                        <a:pt x="122" y="172"/>
                      </a:cubicBezTo>
                      <a:cubicBezTo>
                        <a:pt x="126" y="173"/>
                        <a:pt x="133" y="174"/>
                        <a:pt x="139" y="175"/>
                      </a:cubicBezTo>
                      <a:cubicBezTo>
                        <a:pt x="140" y="174"/>
                        <a:pt x="141" y="165"/>
                        <a:pt x="142" y="159"/>
                      </a:cubicBezTo>
                      <a:cubicBezTo>
                        <a:pt x="143" y="155"/>
                        <a:pt x="143" y="148"/>
                        <a:pt x="143" y="148"/>
                      </a:cubicBezTo>
                      <a:close/>
                    </a:path>
                  </a:pathLst>
                </a:custGeom>
                <a:solidFill>
                  <a:schemeClr val="accent1">
                    <a:lumMod val="20000"/>
                    <a:lumOff val="80000"/>
                  </a:schemeClr>
                </a:solidFill>
                <a:ln>
                  <a:noFill/>
                </a:ln>
                <a:sp3d extrusionH="95250">
                  <a:bevelT w="19050" h="19050"/>
                </a:sp3d>
                <a:extLst/>
              </p:spPr>
              <p:txBody>
                <a:bodyPr vert="horz" wrap="square" lIns="76200" tIns="38100" rIns="76200" bIns="38100" numCol="1" anchor="t" anchorCtr="0" compatLnSpc="1">
                  <a:prstTxWarp prst="textNoShape">
                    <a:avLst/>
                  </a:prstTxWarp>
                </a:bodyPr>
                <a:lstStyle/>
                <a:p>
                  <a:endParaRPr lang="en-GB" sz="1500"/>
                </a:p>
              </p:txBody>
            </p:sp>
            <p:sp>
              <p:nvSpPr>
                <p:cNvPr id="12" name="Freeform 12"/>
                <p:cNvSpPr>
                  <a:spLocks/>
                </p:cNvSpPr>
                <p:nvPr/>
              </p:nvSpPr>
              <p:spPr bwMode="auto">
                <a:xfrm>
                  <a:off x="7723952" y="4105100"/>
                  <a:ext cx="825951" cy="1280352"/>
                </a:xfrm>
                <a:custGeom>
                  <a:avLst/>
                  <a:gdLst>
                    <a:gd name="T0" fmla="*/ 111 w 139"/>
                    <a:gd name="T1" fmla="*/ 45 h 216"/>
                    <a:gd name="T2" fmla="*/ 96 w 139"/>
                    <a:gd name="T3" fmla="*/ 43 h 216"/>
                    <a:gd name="T4" fmla="*/ 86 w 139"/>
                    <a:gd name="T5" fmla="*/ 40 h 216"/>
                    <a:gd name="T6" fmla="*/ 82 w 139"/>
                    <a:gd name="T7" fmla="*/ 34 h 216"/>
                    <a:gd name="T8" fmla="*/ 88 w 139"/>
                    <a:gd name="T9" fmla="*/ 16 h 216"/>
                    <a:gd name="T10" fmla="*/ 72 w 139"/>
                    <a:gd name="T11" fmla="*/ 0 h 216"/>
                    <a:gd name="T12" fmla="*/ 55 w 139"/>
                    <a:gd name="T13" fmla="*/ 16 h 216"/>
                    <a:gd name="T14" fmla="*/ 62 w 139"/>
                    <a:gd name="T15" fmla="*/ 34 h 216"/>
                    <a:gd name="T16" fmla="*/ 57 w 139"/>
                    <a:gd name="T17" fmla="*/ 40 h 216"/>
                    <a:gd name="T18" fmla="*/ 48 w 139"/>
                    <a:gd name="T19" fmla="*/ 43 h 216"/>
                    <a:gd name="T20" fmla="*/ 32 w 139"/>
                    <a:gd name="T21" fmla="*/ 45 h 216"/>
                    <a:gd name="T22" fmla="*/ 21 w 139"/>
                    <a:gd name="T23" fmla="*/ 44 h 216"/>
                    <a:gd name="T24" fmla="*/ 4 w 139"/>
                    <a:gd name="T25" fmla="*/ 41 h 216"/>
                    <a:gd name="T26" fmla="*/ 2 w 139"/>
                    <a:gd name="T27" fmla="*/ 56 h 216"/>
                    <a:gd name="T28" fmla="*/ 0 w 139"/>
                    <a:gd name="T29" fmla="*/ 67 h 216"/>
                    <a:gd name="T30" fmla="*/ 2 w 139"/>
                    <a:gd name="T31" fmla="*/ 82 h 216"/>
                    <a:gd name="T32" fmla="*/ 6 w 139"/>
                    <a:gd name="T33" fmla="*/ 92 h 216"/>
                    <a:gd name="T34" fmla="*/ 11 w 139"/>
                    <a:gd name="T35" fmla="*/ 96 h 216"/>
                    <a:gd name="T36" fmla="*/ 29 w 139"/>
                    <a:gd name="T37" fmla="*/ 90 h 216"/>
                    <a:gd name="T38" fmla="*/ 45 w 139"/>
                    <a:gd name="T39" fmla="*/ 107 h 216"/>
                    <a:gd name="T40" fmla="*/ 29 w 139"/>
                    <a:gd name="T41" fmla="*/ 123 h 216"/>
                    <a:gd name="T42" fmla="*/ 11 w 139"/>
                    <a:gd name="T43" fmla="*/ 117 h 216"/>
                    <a:gd name="T44" fmla="*/ 6 w 139"/>
                    <a:gd name="T45" fmla="*/ 121 h 216"/>
                    <a:gd name="T46" fmla="*/ 2 w 139"/>
                    <a:gd name="T47" fmla="*/ 131 h 216"/>
                    <a:gd name="T48" fmla="*/ 0 w 139"/>
                    <a:gd name="T49" fmla="*/ 146 h 216"/>
                    <a:gd name="T50" fmla="*/ 2 w 139"/>
                    <a:gd name="T51" fmla="*/ 157 h 216"/>
                    <a:gd name="T52" fmla="*/ 5 w 139"/>
                    <a:gd name="T53" fmla="*/ 175 h 216"/>
                    <a:gd name="T54" fmla="*/ 21 w 139"/>
                    <a:gd name="T55" fmla="*/ 172 h 216"/>
                    <a:gd name="T56" fmla="*/ 32 w 139"/>
                    <a:gd name="T57" fmla="*/ 171 h 216"/>
                    <a:gd name="T58" fmla="*/ 48 w 139"/>
                    <a:gd name="T59" fmla="*/ 173 h 216"/>
                    <a:gd name="T60" fmla="*/ 57 w 139"/>
                    <a:gd name="T61" fmla="*/ 176 h 216"/>
                    <a:gd name="T62" fmla="*/ 62 w 139"/>
                    <a:gd name="T63" fmla="*/ 182 h 216"/>
                    <a:gd name="T64" fmla="*/ 55 w 139"/>
                    <a:gd name="T65" fmla="*/ 200 h 216"/>
                    <a:gd name="T66" fmla="*/ 72 w 139"/>
                    <a:gd name="T67" fmla="*/ 216 h 216"/>
                    <a:gd name="T68" fmla="*/ 88 w 139"/>
                    <a:gd name="T69" fmla="*/ 200 h 216"/>
                    <a:gd name="T70" fmla="*/ 82 w 139"/>
                    <a:gd name="T71" fmla="*/ 182 h 216"/>
                    <a:gd name="T72" fmla="*/ 86 w 139"/>
                    <a:gd name="T73" fmla="*/ 176 h 216"/>
                    <a:gd name="T74" fmla="*/ 96 w 139"/>
                    <a:gd name="T75" fmla="*/ 173 h 216"/>
                    <a:gd name="T76" fmla="*/ 111 w 139"/>
                    <a:gd name="T77" fmla="*/ 171 h 216"/>
                    <a:gd name="T78" fmla="*/ 122 w 139"/>
                    <a:gd name="T79" fmla="*/ 172 h 216"/>
                    <a:gd name="T80" fmla="*/ 139 w 139"/>
                    <a:gd name="T81" fmla="*/ 175 h 216"/>
                    <a:gd name="T82" fmla="*/ 139 w 139"/>
                    <a:gd name="T83" fmla="*/ 41 h 216"/>
                    <a:gd name="T84" fmla="*/ 122 w 139"/>
                    <a:gd name="T85" fmla="*/ 44 h 216"/>
                    <a:gd name="T86" fmla="*/ 111 w 139"/>
                    <a:gd name="T87"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216">
                      <a:moveTo>
                        <a:pt x="111" y="45"/>
                      </a:moveTo>
                      <a:cubicBezTo>
                        <a:pt x="105" y="45"/>
                        <a:pt x="101" y="45"/>
                        <a:pt x="96" y="43"/>
                      </a:cubicBezTo>
                      <a:cubicBezTo>
                        <a:pt x="94" y="43"/>
                        <a:pt x="88" y="41"/>
                        <a:pt x="86" y="40"/>
                      </a:cubicBezTo>
                      <a:cubicBezTo>
                        <a:pt x="85" y="39"/>
                        <a:pt x="82" y="37"/>
                        <a:pt x="82" y="34"/>
                      </a:cubicBezTo>
                      <a:cubicBezTo>
                        <a:pt x="82" y="28"/>
                        <a:pt x="88" y="27"/>
                        <a:pt x="88" y="16"/>
                      </a:cubicBezTo>
                      <a:cubicBezTo>
                        <a:pt x="89" y="8"/>
                        <a:pt x="80" y="0"/>
                        <a:pt x="72" y="0"/>
                      </a:cubicBezTo>
                      <a:cubicBezTo>
                        <a:pt x="64" y="0"/>
                        <a:pt x="55" y="8"/>
                        <a:pt x="55" y="16"/>
                      </a:cubicBezTo>
                      <a:cubicBezTo>
                        <a:pt x="55" y="27"/>
                        <a:pt x="61" y="28"/>
                        <a:pt x="62" y="34"/>
                      </a:cubicBezTo>
                      <a:cubicBezTo>
                        <a:pt x="62" y="37"/>
                        <a:pt x="59" y="39"/>
                        <a:pt x="57" y="40"/>
                      </a:cubicBezTo>
                      <a:cubicBezTo>
                        <a:pt x="55" y="41"/>
                        <a:pt x="50" y="43"/>
                        <a:pt x="48" y="43"/>
                      </a:cubicBezTo>
                      <a:cubicBezTo>
                        <a:pt x="42" y="45"/>
                        <a:pt x="38" y="45"/>
                        <a:pt x="32" y="45"/>
                      </a:cubicBezTo>
                      <a:cubicBezTo>
                        <a:pt x="31" y="45"/>
                        <a:pt x="25" y="44"/>
                        <a:pt x="21" y="44"/>
                      </a:cubicBezTo>
                      <a:cubicBezTo>
                        <a:pt x="14" y="42"/>
                        <a:pt x="4" y="41"/>
                        <a:pt x="4" y="41"/>
                      </a:cubicBezTo>
                      <a:cubicBezTo>
                        <a:pt x="3" y="48"/>
                        <a:pt x="3" y="49"/>
                        <a:pt x="2" y="56"/>
                      </a:cubicBezTo>
                      <a:cubicBezTo>
                        <a:pt x="1" y="60"/>
                        <a:pt x="0" y="66"/>
                        <a:pt x="0" y="67"/>
                      </a:cubicBezTo>
                      <a:cubicBezTo>
                        <a:pt x="0" y="73"/>
                        <a:pt x="1" y="77"/>
                        <a:pt x="2" y="82"/>
                      </a:cubicBezTo>
                      <a:cubicBezTo>
                        <a:pt x="2" y="85"/>
                        <a:pt x="5" y="90"/>
                        <a:pt x="6" y="92"/>
                      </a:cubicBezTo>
                      <a:cubicBezTo>
                        <a:pt x="7" y="94"/>
                        <a:pt x="9" y="97"/>
                        <a:pt x="11" y="96"/>
                      </a:cubicBezTo>
                      <a:cubicBezTo>
                        <a:pt x="17" y="96"/>
                        <a:pt x="18" y="90"/>
                        <a:pt x="29" y="90"/>
                      </a:cubicBezTo>
                      <a:cubicBezTo>
                        <a:pt x="38" y="90"/>
                        <a:pt x="45" y="99"/>
                        <a:pt x="45" y="107"/>
                      </a:cubicBezTo>
                      <a:cubicBezTo>
                        <a:pt x="45" y="115"/>
                        <a:pt x="38" y="124"/>
                        <a:pt x="29" y="123"/>
                      </a:cubicBezTo>
                      <a:cubicBezTo>
                        <a:pt x="18" y="123"/>
                        <a:pt x="17" y="117"/>
                        <a:pt x="11" y="117"/>
                      </a:cubicBezTo>
                      <a:cubicBezTo>
                        <a:pt x="9" y="117"/>
                        <a:pt x="7" y="119"/>
                        <a:pt x="6" y="121"/>
                      </a:cubicBezTo>
                      <a:cubicBezTo>
                        <a:pt x="5" y="123"/>
                        <a:pt x="2" y="129"/>
                        <a:pt x="2" y="131"/>
                      </a:cubicBezTo>
                      <a:cubicBezTo>
                        <a:pt x="1" y="136"/>
                        <a:pt x="0" y="140"/>
                        <a:pt x="0" y="146"/>
                      </a:cubicBezTo>
                      <a:cubicBezTo>
                        <a:pt x="0" y="147"/>
                        <a:pt x="1" y="154"/>
                        <a:pt x="2" y="157"/>
                      </a:cubicBezTo>
                      <a:cubicBezTo>
                        <a:pt x="3" y="164"/>
                        <a:pt x="4" y="174"/>
                        <a:pt x="5" y="175"/>
                      </a:cubicBezTo>
                      <a:cubicBezTo>
                        <a:pt x="11" y="174"/>
                        <a:pt x="18" y="173"/>
                        <a:pt x="21" y="172"/>
                      </a:cubicBezTo>
                      <a:cubicBezTo>
                        <a:pt x="25" y="172"/>
                        <a:pt x="31" y="171"/>
                        <a:pt x="32" y="171"/>
                      </a:cubicBezTo>
                      <a:cubicBezTo>
                        <a:pt x="38" y="171"/>
                        <a:pt x="42" y="171"/>
                        <a:pt x="48" y="173"/>
                      </a:cubicBezTo>
                      <a:cubicBezTo>
                        <a:pt x="50" y="173"/>
                        <a:pt x="55" y="175"/>
                        <a:pt x="57" y="176"/>
                      </a:cubicBezTo>
                      <a:cubicBezTo>
                        <a:pt x="59" y="177"/>
                        <a:pt x="62" y="179"/>
                        <a:pt x="62" y="182"/>
                      </a:cubicBezTo>
                      <a:cubicBezTo>
                        <a:pt x="61" y="188"/>
                        <a:pt x="55" y="189"/>
                        <a:pt x="55" y="200"/>
                      </a:cubicBezTo>
                      <a:cubicBezTo>
                        <a:pt x="55" y="208"/>
                        <a:pt x="64" y="216"/>
                        <a:pt x="72" y="216"/>
                      </a:cubicBezTo>
                      <a:cubicBezTo>
                        <a:pt x="80" y="216"/>
                        <a:pt x="89" y="208"/>
                        <a:pt x="88" y="200"/>
                      </a:cubicBezTo>
                      <a:cubicBezTo>
                        <a:pt x="88" y="189"/>
                        <a:pt x="82" y="188"/>
                        <a:pt x="82" y="182"/>
                      </a:cubicBezTo>
                      <a:cubicBezTo>
                        <a:pt x="82" y="179"/>
                        <a:pt x="85" y="177"/>
                        <a:pt x="86" y="176"/>
                      </a:cubicBezTo>
                      <a:cubicBezTo>
                        <a:pt x="88" y="175"/>
                        <a:pt x="94" y="173"/>
                        <a:pt x="96" y="173"/>
                      </a:cubicBezTo>
                      <a:cubicBezTo>
                        <a:pt x="101" y="171"/>
                        <a:pt x="105" y="171"/>
                        <a:pt x="111" y="171"/>
                      </a:cubicBezTo>
                      <a:cubicBezTo>
                        <a:pt x="112" y="171"/>
                        <a:pt x="119" y="172"/>
                        <a:pt x="122" y="172"/>
                      </a:cubicBezTo>
                      <a:cubicBezTo>
                        <a:pt x="129" y="174"/>
                        <a:pt x="132" y="174"/>
                        <a:pt x="139" y="175"/>
                      </a:cubicBezTo>
                      <a:cubicBezTo>
                        <a:pt x="139" y="41"/>
                        <a:pt x="139" y="41"/>
                        <a:pt x="139" y="41"/>
                      </a:cubicBezTo>
                      <a:cubicBezTo>
                        <a:pt x="132" y="42"/>
                        <a:pt x="129" y="42"/>
                        <a:pt x="122" y="44"/>
                      </a:cubicBezTo>
                      <a:cubicBezTo>
                        <a:pt x="119" y="44"/>
                        <a:pt x="112" y="45"/>
                        <a:pt x="111" y="45"/>
                      </a:cubicBezTo>
                      <a:close/>
                    </a:path>
                  </a:pathLst>
                </a:custGeom>
                <a:solidFill>
                  <a:srgbClr val="EAEAEA"/>
                </a:solidFill>
                <a:ln>
                  <a:noFill/>
                </a:ln>
                <a:sp3d extrusionH="95250">
                  <a:bevelT w="19050" h="19050"/>
                </a:sp3d>
                <a:extLst/>
              </p:spPr>
              <p:txBody>
                <a:bodyPr vert="horz" wrap="square" lIns="76200" tIns="38100" rIns="76200" bIns="38100" numCol="1" anchor="t" anchorCtr="0" compatLnSpc="1">
                  <a:prstTxWarp prst="textNoShape">
                    <a:avLst/>
                  </a:prstTxWarp>
                </a:bodyPr>
                <a:lstStyle/>
                <a:p>
                  <a:endParaRPr lang="en-GB" sz="1500"/>
                </a:p>
              </p:txBody>
            </p:sp>
            <p:sp>
              <p:nvSpPr>
                <p:cNvPr id="13" name="Freeform 16"/>
                <p:cNvSpPr>
                  <a:spLocks/>
                </p:cNvSpPr>
                <p:nvPr/>
              </p:nvSpPr>
              <p:spPr bwMode="auto">
                <a:xfrm>
                  <a:off x="5364088" y="4318493"/>
                  <a:ext cx="1031812" cy="853568"/>
                </a:xfrm>
                <a:custGeom>
                  <a:avLst/>
                  <a:gdLst>
                    <a:gd name="T0" fmla="*/ 106 w 174"/>
                    <a:gd name="T1" fmla="*/ 1 h 144"/>
                    <a:gd name="T2" fmla="*/ 91 w 174"/>
                    <a:gd name="T3" fmla="*/ 2 h 144"/>
                    <a:gd name="T4" fmla="*/ 81 w 174"/>
                    <a:gd name="T5" fmla="*/ 6 h 144"/>
                    <a:gd name="T6" fmla="*/ 77 w 174"/>
                    <a:gd name="T7" fmla="*/ 11 h 144"/>
                    <a:gd name="T8" fmla="*/ 83 w 174"/>
                    <a:gd name="T9" fmla="*/ 29 h 144"/>
                    <a:gd name="T10" fmla="*/ 67 w 174"/>
                    <a:gd name="T11" fmla="*/ 45 h 144"/>
                    <a:gd name="T12" fmla="*/ 50 w 174"/>
                    <a:gd name="T13" fmla="*/ 29 h 144"/>
                    <a:gd name="T14" fmla="*/ 56 w 174"/>
                    <a:gd name="T15" fmla="*/ 11 h 144"/>
                    <a:gd name="T16" fmla="*/ 52 w 174"/>
                    <a:gd name="T17" fmla="*/ 6 h 144"/>
                    <a:gd name="T18" fmla="*/ 42 w 174"/>
                    <a:gd name="T19" fmla="*/ 2 h 144"/>
                    <a:gd name="T20" fmla="*/ 27 w 174"/>
                    <a:gd name="T21" fmla="*/ 1 h 144"/>
                    <a:gd name="T22" fmla="*/ 16 w 174"/>
                    <a:gd name="T23" fmla="*/ 2 h 144"/>
                    <a:gd name="T24" fmla="*/ 0 w 174"/>
                    <a:gd name="T25" fmla="*/ 5 h 144"/>
                    <a:gd name="T26" fmla="*/ 0 w 174"/>
                    <a:gd name="T27" fmla="*/ 139 h 144"/>
                    <a:gd name="T28" fmla="*/ 16 w 174"/>
                    <a:gd name="T29" fmla="*/ 142 h 144"/>
                    <a:gd name="T30" fmla="*/ 27 w 174"/>
                    <a:gd name="T31" fmla="*/ 143 h 144"/>
                    <a:gd name="T32" fmla="*/ 42 w 174"/>
                    <a:gd name="T33" fmla="*/ 142 h 144"/>
                    <a:gd name="T34" fmla="*/ 52 w 174"/>
                    <a:gd name="T35" fmla="*/ 138 h 144"/>
                    <a:gd name="T36" fmla="*/ 56 w 174"/>
                    <a:gd name="T37" fmla="*/ 132 h 144"/>
                    <a:gd name="T38" fmla="*/ 50 w 174"/>
                    <a:gd name="T39" fmla="*/ 115 h 144"/>
                    <a:gd name="T40" fmla="*/ 67 w 174"/>
                    <a:gd name="T41" fmla="*/ 99 h 144"/>
                    <a:gd name="T42" fmla="*/ 83 w 174"/>
                    <a:gd name="T43" fmla="*/ 115 h 144"/>
                    <a:gd name="T44" fmla="*/ 77 w 174"/>
                    <a:gd name="T45" fmla="*/ 132 h 144"/>
                    <a:gd name="T46" fmla="*/ 81 w 174"/>
                    <a:gd name="T47" fmla="*/ 138 h 144"/>
                    <a:gd name="T48" fmla="*/ 91 w 174"/>
                    <a:gd name="T49" fmla="*/ 142 h 144"/>
                    <a:gd name="T50" fmla="*/ 106 w 174"/>
                    <a:gd name="T51" fmla="*/ 143 h 144"/>
                    <a:gd name="T52" fmla="*/ 117 w 174"/>
                    <a:gd name="T53" fmla="*/ 142 h 144"/>
                    <a:gd name="T54" fmla="*/ 134 w 174"/>
                    <a:gd name="T55" fmla="*/ 139 h 144"/>
                    <a:gd name="T56" fmla="*/ 131 w 174"/>
                    <a:gd name="T57" fmla="*/ 123 h 144"/>
                    <a:gd name="T58" fmla="*/ 130 w 174"/>
                    <a:gd name="T59" fmla="*/ 112 h 144"/>
                    <a:gd name="T60" fmla="*/ 131 w 174"/>
                    <a:gd name="T61" fmla="*/ 96 h 144"/>
                    <a:gd name="T62" fmla="*/ 135 w 174"/>
                    <a:gd name="T63" fmla="*/ 86 h 144"/>
                    <a:gd name="T64" fmla="*/ 140 w 174"/>
                    <a:gd name="T65" fmla="*/ 82 h 144"/>
                    <a:gd name="T66" fmla="*/ 158 w 174"/>
                    <a:gd name="T67" fmla="*/ 89 h 144"/>
                    <a:gd name="T68" fmla="*/ 174 w 174"/>
                    <a:gd name="T69" fmla="*/ 72 h 144"/>
                    <a:gd name="T70" fmla="*/ 158 w 174"/>
                    <a:gd name="T71" fmla="*/ 55 h 144"/>
                    <a:gd name="T72" fmla="*/ 140 w 174"/>
                    <a:gd name="T73" fmla="*/ 62 h 144"/>
                    <a:gd name="T74" fmla="*/ 135 w 174"/>
                    <a:gd name="T75" fmla="*/ 58 h 144"/>
                    <a:gd name="T76" fmla="*/ 131 w 174"/>
                    <a:gd name="T77" fmla="*/ 48 h 144"/>
                    <a:gd name="T78" fmla="*/ 130 w 174"/>
                    <a:gd name="T79" fmla="*/ 32 h 144"/>
                    <a:gd name="T80" fmla="*/ 131 w 174"/>
                    <a:gd name="T81" fmla="*/ 22 h 144"/>
                    <a:gd name="T82" fmla="*/ 134 w 174"/>
                    <a:gd name="T83" fmla="*/ 5 h 144"/>
                    <a:gd name="T84" fmla="*/ 134 w 174"/>
                    <a:gd name="T85" fmla="*/ 5 h 144"/>
                    <a:gd name="T86" fmla="*/ 117 w 174"/>
                    <a:gd name="T87" fmla="*/ 2 h 144"/>
                    <a:gd name="T88" fmla="*/ 106 w 174"/>
                    <a:gd name="T89"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 h="144">
                      <a:moveTo>
                        <a:pt x="106" y="1"/>
                      </a:moveTo>
                      <a:cubicBezTo>
                        <a:pt x="100" y="0"/>
                        <a:pt x="96" y="1"/>
                        <a:pt x="91" y="2"/>
                      </a:cubicBezTo>
                      <a:cubicBezTo>
                        <a:pt x="89" y="3"/>
                        <a:pt x="83" y="5"/>
                        <a:pt x="81" y="6"/>
                      </a:cubicBezTo>
                      <a:cubicBezTo>
                        <a:pt x="79" y="7"/>
                        <a:pt x="76" y="9"/>
                        <a:pt x="77" y="11"/>
                      </a:cubicBezTo>
                      <a:cubicBezTo>
                        <a:pt x="77" y="17"/>
                        <a:pt x="83" y="19"/>
                        <a:pt x="83" y="29"/>
                      </a:cubicBezTo>
                      <a:cubicBezTo>
                        <a:pt x="84" y="38"/>
                        <a:pt x="75" y="45"/>
                        <a:pt x="67" y="45"/>
                      </a:cubicBezTo>
                      <a:cubicBezTo>
                        <a:pt x="58" y="45"/>
                        <a:pt x="49" y="38"/>
                        <a:pt x="50" y="29"/>
                      </a:cubicBezTo>
                      <a:cubicBezTo>
                        <a:pt x="50" y="19"/>
                        <a:pt x="56" y="17"/>
                        <a:pt x="56" y="11"/>
                      </a:cubicBezTo>
                      <a:cubicBezTo>
                        <a:pt x="57" y="9"/>
                        <a:pt x="54" y="7"/>
                        <a:pt x="52" y="6"/>
                      </a:cubicBezTo>
                      <a:cubicBezTo>
                        <a:pt x="50" y="5"/>
                        <a:pt x="45" y="3"/>
                        <a:pt x="42" y="2"/>
                      </a:cubicBezTo>
                      <a:cubicBezTo>
                        <a:pt x="37" y="1"/>
                        <a:pt x="33" y="0"/>
                        <a:pt x="27" y="1"/>
                      </a:cubicBezTo>
                      <a:cubicBezTo>
                        <a:pt x="26" y="1"/>
                        <a:pt x="19" y="1"/>
                        <a:pt x="16" y="2"/>
                      </a:cubicBezTo>
                      <a:cubicBezTo>
                        <a:pt x="9" y="3"/>
                        <a:pt x="6" y="4"/>
                        <a:pt x="0" y="5"/>
                      </a:cubicBezTo>
                      <a:cubicBezTo>
                        <a:pt x="0" y="139"/>
                        <a:pt x="0" y="139"/>
                        <a:pt x="0" y="139"/>
                      </a:cubicBezTo>
                      <a:cubicBezTo>
                        <a:pt x="6" y="140"/>
                        <a:pt x="9" y="141"/>
                        <a:pt x="16" y="142"/>
                      </a:cubicBezTo>
                      <a:cubicBezTo>
                        <a:pt x="19" y="143"/>
                        <a:pt x="26" y="143"/>
                        <a:pt x="27" y="143"/>
                      </a:cubicBezTo>
                      <a:cubicBezTo>
                        <a:pt x="33" y="144"/>
                        <a:pt x="37" y="143"/>
                        <a:pt x="42" y="142"/>
                      </a:cubicBezTo>
                      <a:cubicBezTo>
                        <a:pt x="45" y="141"/>
                        <a:pt x="50" y="139"/>
                        <a:pt x="52" y="138"/>
                      </a:cubicBezTo>
                      <a:cubicBezTo>
                        <a:pt x="54" y="137"/>
                        <a:pt x="57" y="135"/>
                        <a:pt x="56" y="132"/>
                      </a:cubicBezTo>
                      <a:cubicBezTo>
                        <a:pt x="56" y="127"/>
                        <a:pt x="50" y="125"/>
                        <a:pt x="50" y="115"/>
                      </a:cubicBezTo>
                      <a:cubicBezTo>
                        <a:pt x="49" y="106"/>
                        <a:pt x="58" y="99"/>
                        <a:pt x="67" y="99"/>
                      </a:cubicBezTo>
                      <a:cubicBezTo>
                        <a:pt x="75" y="99"/>
                        <a:pt x="84" y="106"/>
                        <a:pt x="83" y="115"/>
                      </a:cubicBezTo>
                      <a:cubicBezTo>
                        <a:pt x="83" y="125"/>
                        <a:pt x="77" y="127"/>
                        <a:pt x="77" y="132"/>
                      </a:cubicBezTo>
                      <a:cubicBezTo>
                        <a:pt x="76" y="135"/>
                        <a:pt x="79" y="137"/>
                        <a:pt x="81" y="138"/>
                      </a:cubicBezTo>
                      <a:cubicBezTo>
                        <a:pt x="83" y="139"/>
                        <a:pt x="89" y="141"/>
                        <a:pt x="91" y="142"/>
                      </a:cubicBezTo>
                      <a:cubicBezTo>
                        <a:pt x="96" y="143"/>
                        <a:pt x="100" y="144"/>
                        <a:pt x="106" y="143"/>
                      </a:cubicBezTo>
                      <a:cubicBezTo>
                        <a:pt x="107" y="143"/>
                        <a:pt x="114" y="143"/>
                        <a:pt x="117" y="142"/>
                      </a:cubicBezTo>
                      <a:cubicBezTo>
                        <a:pt x="124" y="141"/>
                        <a:pt x="127" y="140"/>
                        <a:pt x="134" y="139"/>
                      </a:cubicBezTo>
                      <a:cubicBezTo>
                        <a:pt x="133" y="133"/>
                        <a:pt x="132" y="126"/>
                        <a:pt x="131" y="123"/>
                      </a:cubicBezTo>
                      <a:cubicBezTo>
                        <a:pt x="130" y="119"/>
                        <a:pt x="130" y="112"/>
                        <a:pt x="130" y="112"/>
                      </a:cubicBezTo>
                      <a:cubicBezTo>
                        <a:pt x="129" y="106"/>
                        <a:pt x="130" y="101"/>
                        <a:pt x="131" y="96"/>
                      </a:cubicBezTo>
                      <a:cubicBezTo>
                        <a:pt x="132" y="94"/>
                        <a:pt x="134" y="88"/>
                        <a:pt x="135" y="86"/>
                      </a:cubicBezTo>
                      <a:cubicBezTo>
                        <a:pt x="136" y="85"/>
                        <a:pt x="138" y="82"/>
                        <a:pt x="140" y="82"/>
                      </a:cubicBezTo>
                      <a:cubicBezTo>
                        <a:pt x="146" y="83"/>
                        <a:pt x="148" y="88"/>
                        <a:pt x="158" y="89"/>
                      </a:cubicBezTo>
                      <a:cubicBezTo>
                        <a:pt x="167" y="89"/>
                        <a:pt x="174" y="80"/>
                        <a:pt x="174" y="72"/>
                      </a:cubicBezTo>
                      <a:cubicBezTo>
                        <a:pt x="174" y="64"/>
                        <a:pt x="167" y="55"/>
                        <a:pt x="158" y="55"/>
                      </a:cubicBezTo>
                      <a:cubicBezTo>
                        <a:pt x="148" y="56"/>
                        <a:pt x="146" y="61"/>
                        <a:pt x="140" y="62"/>
                      </a:cubicBezTo>
                      <a:cubicBezTo>
                        <a:pt x="138" y="62"/>
                        <a:pt x="136" y="59"/>
                        <a:pt x="135" y="58"/>
                      </a:cubicBezTo>
                      <a:cubicBezTo>
                        <a:pt x="134" y="56"/>
                        <a:pt x="132" y="50"/>
                        <a:pt x="131" y="48"/>
                      </a:cubicBezTo>
                      <a:cubicBezTo>
                        <a:pt x="130" y="43"/>
                        <a:pt x="129" y="38"/>
                        <a:pt x="130" y="32"/>
                      </a:cubicBezTo>
                      <a:cubicBezTo>
                        <a:pt x="130" y="32"/>
                        <a:pt x="130" y="25"/>
                        <a:pt x="131" y="22"/>
                      </a:cubicBezTo>
                      <a:cubicBezTo>
                        <a:pt x="132" y="14"/>
                        <a:pt x="133" y="12"/>
                        <a:pt x="134" y="5"/>
                      </a:cubicBezTo>
                      <a:cubicBezTo>
                        <a:pt x="134" y="5"/>
                        <a:pt x="134" y="5"/>
                        <a:pt x="134" y="5"/>
                      </a:cubicBezTo>
                      <a:cubicBezTo>
                        <a:pt x="127" y="4"/>
                        <a:pt x="121" y="3"/>
                        <a:pt x="117" y="2"/>
                      </a:cubicBezTo>
                      <a:cubicBezTo>
                        <a:pt x="114" y="1"/>
                        <a:pt x="107" y="1"/>
                        <a:pt x="106" y="1"/>
                      </a:cubicBezTo>
                      <a:close/>
                    </a:path>
                  </a:pathLst>
                </a:custGeom>
                <a:solidFill>
                  <a:srgbClr val="EAEAEA"/>
                </a:solidFill>
                <a:ln>
                  <a:noFill/>
                </a:ln>
                <a:sp3d extrusionH="95250">
                  <a:bevelT w="19050" h="19050"/>
                </a:sp3d>
                <a:extLst/>
              </p:spPr>
              <p:txBody>
                <a:bodyPr vert="horz" wrap="square" lIns="76200" tIns="38100" rIns="76200" bIns="38100" numCol="1" anchor="t" anchorCtr="0" compatLnSpc="1">
                  <a:prstTxWarp prst="textNoShape">
                    <a:avLst/>
                  </a:prstTxWarp>
                </a:bodyPr>
                <a:lstStyle/>
                <a:p>
                  <a:endParaRPr lang="en-GB" sz="1500"/>
                </a:p>
              </p:txBody>
            </p:sp>
          </p:grpSp>
        </p:grpSp>
        <p:grpSp>
          <p:nvGrpSpPr>
            <p:cNvPr id="9" name="Gruppieren 21"/>
            <p:cNvGrpSpPr/>
            <p:nvPr/>
          </p:nvGrpSpPr>
          <p:grpSpPr>
            <a:xfrm>
              <a:off x="5930616" y="1777380"/>
              <a:ext cx="2307102" cy="3540001"/>
              <a:chOff x="323850" y="1555750"/>
              <a:chExt cx="2768522" cy="4248001"/>
            </a:xfrm>
          </p:grpSpPr>
          <p:sp>
            <p:nvSpPr>
              <p:cNvPr id="23" name="_color1" descr="© INSCALE GmbH, 26.05.2010&#10;http://www.presentationload.com/"/>
              <p:cNvSpPr>
                <a:spLocks noChangeArrowheads="1"/>
              </p:cNvSpPr>
              <p:nvPr/>
            </p:nvSpPr>
            <p:spPr bwMode="gray">
              <a:xfrm>
                <a:off x="323850" y="1555750"/>
                <a:ext cx="2768521" cy="360363"/>
              </a:xfrm>
              <a:prstGeom prst="rect">
                <a:avLst/>
              </a:pr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90000" tIns="60000" rIns="90000" bIns="60000" anchor="ctr"/>
              <a:lstStyle/>
              <a:p>
                <a:pPr defTabSz="668047" eaLnBrk="0" hangingPunct="0"/>
                <a:r>
                  <a:rPr lang="en-GB" sz="1500" b="1" noProof="1">
                    <a:solidFill>
                      <a:srgbClr val="000000"/>
                    </a:solidFill>
                    <a:cs typeface="Arial" charset="0"/>
                  </a:rPr>
                  <a:t>Benötigt:</a:t>
                </a:r>
              </a:p>
            </p:txBody>
          </p:sp>
          <p:sp>
            <p:nvSpPr>
              <p:cNvPr id="24" name="_color1" descr="© INSCALE GmbH, 26.05.2010&#10;http://www.presentationload.com/"/>
              <p:cNvSpPr>
                <a:spLocks noChangeArrowheads="1"/>
              </p:cNvSpPr>
              <p:nvPr/>
            </p:nvSpPr>
            <p:spPr bwMode="gray">
              <a:xfrm>
                <a:off x="323850" y="1916113"/>
                <a:ext cx="2768522" cy="3887638"/>
              </a:xfrm>
              <a:prstGeom prst="rect">
                <a:avLst/>
              </a:prstGeom>
              <a:solidFill>
                <a:schemeClr val="bg1"/>
              </a:solidFill>
              <a:ln w="12700">
                <a:solidFill>
                  <a:srgbClr val="C0C0C0"/>
                </a:solidFill>
                <a:miter lim="800000"/>
                <a:headEnd/>
                <a:tailEnd/>
              </a:ln>
              <a:effectLst>
                <a:outerShdw blurRad="127000" dist="63500" dir="2700000" algn="tl" rotWithShape="0">
                  <a:prstClr val="black">
                    <a:alpha val="40000"/>
                  </a:prstClr>
                </a:outerShdw>
              </a:effectLst>
            </p:spPr>
            <p:txBody>
              <a:bodyPr lIns="90000" tIns="90000" rIns="120000" bIns="60000"/>
              <a:lstStyle/>
              <a:p>
                <a:pPr marL="285739" indent="-285739">
                  <a:lnSpc>
                    <a:spcPct val="95000"/>
                  </a:lnSpc>
                  <a:spcAft>
                    <a:spcPts val="667"/>
                  </a:spcAft>
                  <a:buClr>
                    <a:srgbClr val="969696"/>
                  </a:buClr>
                  <a:buFont typeface="+mj-lt"/>
                  <a:buAutoNum type="arabicPeriod"/>
                </a:pPr>
                <a:r>
                  <a:rPr lang="en-GB" sz="1333" noProof="1">
                    <a:solidFill>
                      <a:srgbClr val="000000"/>
                    </a:solidFill>
                    <a:cs typeface="Arial" charset="0"/>
                  </a:rPr>
                  <a:t>Problemsensibilität</a:t>
                </a:r>
              </a:p>
              <a:p>
                <a:pPr marL="285739" indent="-285739">
                  <a:lnSpc>
                    <a:spcPct val="95000"/>
                  </a:lnSpc>
                  <a:spcAft>
                    <a:spcPts val="667"/>
                  </a:spcAft>
                  <a:buClr>
                    <a:srgbClr val="969696"/>
                  </a:buClr>
                  <a:buFont typeface="+mj-lt"/>
                  <a:buAutoNum type="arabicPeriod"/>
                </a:pPr>
                <a:r>
                  <a:rPr lang="en-GB" sz="1333" noProof="1">
                    <a:solidFill>
                      <a:srgbClr val="000000"/>
                    </a:solidFill>
                    <a:cs typeface="Arial" charset="0"/>
                  </a:rPr>
                  <a:t>Wissen, Flexibilität</a:t>
                </a:r>
              </a:p>
              <a:p>
                <a:pPr marL="285739" indent="-285739">
                  <a:lnSpc>
                    <a:spcPct val="95000"/>
                  </a:lnSpc>
                  <a:spcAft>
                    <a:spcPts val="667"/>
                  </a:spcAft>
                  <a:buClr>
                    <a:srgbClr val="969696"/>
                  </a:buClr>
                  <a:buFont typeface="+mj-lt"/>
                  <a:buAutoNum type="arabicPeriod"/>
                </a:pPr>
                <a:r>
                  <a:rPr lang="en-GB" sz="1333" noProof="1">
                    <a:solidFill>
                      <a:srgbClr val="000000"/>
                    </a:solidFill>
                    <a:cs typeface="Arial" charset="0"/>
                  </a:rPr>
                  <a:t>Kritisches Urteilsvermögen</a:t>
                </a:r>
              </a:p>
              <a:p>
                <a:pPr marL="285739" indent="-285739">
                  <a:lnSpc>
                    <a:spcPct val="95000"/>
                  </a:lnSpc>
                  <a:spcAft>
                    <a:spcPts val="667"/>
                  </a:spcAft>
                  <a:buClr>
                    <a:srgbClr val="969696"/>
                  </a:buClr>
                  <a:buFont typeface="+mj-lt"/>
                  <a:buAutoNum type="arabicPeriod"/>
                </a:pPr>
                <a:r>
                  <a:rPr lang="en-GB" sz="1333" noProof="1">
                    <a:solidFill>
                      <a:srgbClr val="000000"/>
                    </a:solidFill>
                    <a:cs typeface="Arial" charset="0"/>
                  </a:rPr>
                  <a:t>Durchsetzungs-vermögen</a:t>
                </a:r>
              </a:p>
            </p:txBody>
          </p:sp>
        </p:grpSp>
        <p:sp>
          <p:nvSpPr>
            <p:cNvPr id="29" name="Gewitterblitz 28"/>
            <p:cNvSpPr/>
            <p:nvPr/>
          </p:nvSpPr>
          <p:spPr>
            <a:xfrm>
              <a:off x="3617881" y="2846665"/>
              <a:ext cx="398946" cy="1263590"/>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00"/>
            </a:p>
          </p:txBody>
        </p:sp>
      </p:grpSp>
      <p:sp>
        <p:nvSpPr>
          <p:cNvPr id="30" name="Text Box 34"/>
          <p:cNvSpPr txBox="1">
            <a:spLocks noChangeArrowheads="1"/>
          </p:cNvSpPr>
          <p:nvPr/>
        </p:nvSpPr>
        <p:spPr bwMode="auto">
          <a:xfrm>
            <a:off x="5370209" y="5377791"/>
            <a:ext cx="1878780" cy="230832"/>
          </a:xfrm>
          <a:prstGeom prst="rect">
            <a:avLst/>
          </a:prstGeom>
          <a:noFill/>
          <a:ln w="9525" algn="ctr">
            <a:noFill/>
            <a:miter lim="800000"/>
            <a:headEnd/>
            <a:tailEnd/>
          </a:ln>
        </p:spPr>
        <p:txBody>
          <a:bodyPr wrap="square">
            <a:spAutoFit/>
          </a:bodyPr>
          <a:lstStyle/>
          <a:p>
            <a:pPr algn="ctr">
              <a:spcBef>
                <a:spcPct val="50000"/>
              </a:spcBef>
            </a:pPr>
            <a:r>
              <a:rPr lang="de-DE" sz="900" dirty="0"/>
              <a:t>Quelle: Witte (1988)</a:t>
            </a:r>
          </a:p>
        </p:txBody>
      </p:sp>
    </p:spTree>
    <p:extLst>
      <p:ext uri="{BB962C8B-B14F-4D97-AF65-F5344CB8AC3E}">
        <p14:creationId xmlns:p14="http://schemas.microsoft.com/office/powerpoint/2010/main" val="175170408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Phasen der Problemlösung</a:t>
            </a:r>
          </a:p>
        </p:txBody>
      </p:sp>
      <p:sp>
        <p:nvSpPr>
          <p:cNvPr id="9" name="Foliennummernplatzhalter 8"/>
          <p:cNvSpPr>
            <a:spLocks noGrp="1"/>
          </p:cNvSpPr>
          <p:nvPr>
            <p:ph type="sldNum" sz="quarter" idx="14"/>
          </p:nvPr>
        </p:nvSpPr>
        <p:spPr/>
        <p:txBody>
          <a:bodyPr/>
          <a:lstStyle/>
          <a:p>
            <a:fld id="{BE3DC40E-DBBE-4E2D-9EEC-FBF0DA0E9179}" type="slidenum">
              <a:rPr lang="de-AT" smtClean="0"/>
              <a:pPr/>
              <a:t>5</a:t>
            </a:fld>
            <a:endParaRPr lang="de-AT" dirty="0"/>
          </a:p>
        </p:txBody>
      </p:sp>
      <p:grpSp>
        <p:nvGrpSpPr>
          <p:cNvPr id="8" name="Gruppieren 7"/>
          <p:cNvGrpSpPr/>
          <p:nvPr/>
        </p:nvGrpSpPr>
        <p:grpSpPr>
          <a:xfrm>
            <a:off x="528028" y="1344613"/>
            <a:ext cx="7417552" cy="3719223"/>
            <a:chOff x="1089137" y="1777380"/>
            <a:chExt cx="7198034" cy="3540001"/>
          </a:xfrm>
        </p:grpSpPr>
        <p:grpSp>
          <p:nvGrpSpPr>
            <p:cNvPr id="3" name="Gruppieren 5"/>
            <p:cNvGrpSpPr/>
            <p:nvPr/>
          </p:nvGrpSpPr>
          <p:grpSpPr>
            <a:xfrm>
              <a:off x="3595072" y="1777839"/>
              <a:ext cx="1872311" cy="1381020"/>
              <a:chOff x="3391298" y="1555749"/>
              <a:chExt cx="2246773" cy="1657224"/>
            </a:xfrm>
          </p:grpSpPr>
          <p:sp>
            <p:nvSpPr>
              <p:cNvPr id="18" name="Line 15"/>
              <p:cNvSpPr>
                <a:spLocks noChangeShapeType="1"/>
              </p:cNvSpPr>
              <p:nvPr/>
            </p:nvSpPr>
            <p:spPr bwMode="gray">
              <a:xfrm rot="-5400000">
                <a:off x="2629360" y="2451036"/>
                <a:ext cx="1523875"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endParaRPr lang="en-GB" sz="1500"/>
              </a:p>
            </p:txBody>
          </p:sp>
          <p:sp>
            <p:nvSpPr>
              <p:cNvPr id="19" name="Text Box 18"/>
              <p:cNvSpPr txBox="1">
                <a:spLocks noChangeArrowheads="1"/>
              </p:cNvSpPr>
              <p:nvPr/>
            </p:nvSpPr>
            <p:spPr bwMode="gray">
              <a:xfrm>
                <a:off x="3419871" y="1555749"/>
                <a:ext cx="2218200" cy="419073"/>
              </a:xfrm>
              <a:prstGeom prst="rect">
                <a:avLst/>
              </a:prstGeom>
              <a:noFill/>
              <a:ln>
                <a:noFill/>
              </a:ln>
              <a:extLst>
                <a:ext uri="{909E8E84-426E-40DD-AFC4-6F175D3DCCD1}">
                  <a14:hiddenFill xmlns:a14="http://schemas.microsoft.com/office/drawing/2010/main">
                    <a:gradFill rotWithShape="1">
                      <a:gsLst>
                        <a:gs pos="0">
                          <a:schemeClr val="folHlink"/>
                        </a:gs>
                        <a:gs pos="100000">
                          <a:schemeClr val="folHlink">
                            <a:gamma/>
                            <a:tint val="0"/>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000" tIns="75000" rIns="60000" bIns="75000">
                <a:spAutoFit/>
              </a:bodyPr>
              <a:lstStyle>
                <a:lvl1pPr defTabSz="801688" eaLnBrk="0" hangingPunct="0">
                  <a:defRPr>
                    <a:solidFill>
                      <a:schemeClr val="tx1"/>
                    </a:solidFill>
                    <a:latin typeface="Arial" charset="0"/>
                    <a:cs typeface="Arial" charset="0"/>
                  </a:defRPr>
                </a:lvl1pPr>
                <a:lvl2pPr defTabSz="801688" eaLnBrk="0" hangingPunct="0">
                  <a:defRPr>
                    <a:solidFill>
                      <a:schemeClr val="tx1"/>
                    </a:solidFill>
                    <a:latin typeface="Arial" charset="0"/>
                    <a:cs typeface="Arial" charset="0"/>
                  </a:defRPr>
                </a:lvl2pPr>
                <a:lvl3pPr defTabSz="801688" eaLnBrk="0" hangingPunct="0">
                  <a:defRPr>
                    <a:solidFill>
                      <a:schemeClr val="tx1"/>
                    </a:solidFill>
                    <a:latin typeface="Arial" charset="0"/>
                    <a:cs typeface="Arial" charset="0"/>
                  </a:defRPr>
                </a:lvl3pPr>
                <a:lvl4pPr defTabSz="801688" eaLnBrk="0" hangingPunct="0">
                  <a:defRPr>
                    <a:solidFill>
                      <a:schemeClr val="tx1"/>
                    </a:solidFill>
                    <a:latin typeface="Arial" charset="0"/>
                    <a:cs typeface="Arial" charset="0"/>
                  </a:defRPr>
                </a:lvl4pPr>
                <a:lvl5pPr defTabSz="801688" eaLnBrk="0" hangingPunct="0">
                  <a:defRPr>
                    <a:solidFill>
                      <a:schemeClr val="tx1"/>
                    </a:solidFill>
                    <a:latin typeface="Arial" charset="0"/>
                    <a:cs typeface="Arial" charset="0"/>
                  </a:defRPr>
                </a:lvl5pPr>
                <a:lvl6pPr defTabSz="801688" eaLnBrk="0" fontAlgn="base" hangingPunct="0">
                  <a:spcBef>
                    <a:spcPct val="0"/>
                  </a:spcBef>
                  <a:spcAft>
                    <a:spcPct val="0"/>
                  </a:spcAft>
                  <a:defRPr>
                    <a:solidFill>
                      <a:schemeClr val="tx1"/>
                    </a:solidFill>
                    <a:latin typeface="Arial" charset="0"/>
                    <a:cs typeface="Arial" charset="0"/>
                  </a:defRPr>
                </a:lvl6pPr>
                <a:lvl7pPr defTabSz="801688" eaLnBrk="0" fontAlgn="base" hangingPunct="0">
                  <a:spcBef>
                    <a:spcPct val="0"/>
                  </a:spcBef>
                  <a:spcAft>
                    <a:spcPct val="0"/>
                  </a:spcAft>
                  <a:defRPr>
                    <a:solidFill>
                      <a:schemeClr val="tx1"/>
                    </a:solidFill>
                    <a:latin typeface="Arial" charset="0"/>
                    <a:cs typeface="Arial" charset="0"/>
                  </a:defRPr>
                </a:lvl7pPr>
                <a:lvl8pPr defTabSz="801688" eaLnBrk="0" fontAlgn="base" hangingPunct="0">
                  <a:spcBef>
                    <a:spcPct val="0"/>
                  </a:spcBef>
                  <a:spcAft>
                    <a:spcPct val="0"/>
                  </a:spcAft>
                  <a:defRPr>
                    <a:solidFill>
                      <a:schemeClr val="tx1"/>
                    </a:solidFill>
                    <a:latin typeface="Arial" charset="0"/>
                    <a:cs typeface="Arial" charset="0"/>
                  </a:defRPr>
                </a:lvl8pPr>
                <a:lvl9pPr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sz="1400" dirty="0">
                    <a:solidFill>
                      <a:srgbClr val="080808"/>
                    </a:solidFill>
                    <a:latin typeface="+mn-lt"/>
                  </a:rPr>
                  <a:t>3. </a:t>
                </a:r>
                <a:r>
                  <a:rPr lang="en-GB" sz="1400" dirty="0" err="1">
                    <a:solidFill>
                      <a:srgbClr val="080808"/>
                    </a:solidFill>
                    <a:latin typeface="+mn-lt"/>
                  </a:rPr>
                  <a:t>Ideenbewertung</a:t>
                </a:r>
                <a:endParaRPr lang="en-GB" sz="1400" dirty="0">
                  <a:solidFill>
                    <a:srgbClr val="080808"/>
                  </a:solidFill>
                  <a:latin typeface="+mn-lt"/>
                </a:endParaRPr>
              </a:p>
            </p:txBody>
          </p:sp>
        </p:grpSp>
        <p:sp>
          <p:nvSpPr>
            <p:cNvPr id="10" name="Freeform 8"/>
            <p:cNvSpPr>
              <a:spLocks/>
            </p:cNvSpPr>
            <p:nvPr/>
          </p:nvSpPr>
          <p:spPr bwMode="auto">
            <a:xfrm>
              <a:off x="2657282" y="2984899"/>
              <a:ext cx="1477956" cy="989183"/>
            </a:xfrm>
            <a:custGeom>
              <a:avLst/>
              <a:gdLst>
                <a:gd name="T0" fmla="*/ 147 w 215"/>
                <a:gd name="T1" fmla="*/ 1 h 144"/>
                <a:gd name="T2" fmla="*/ 131 w 215"/>
                <a:gd name="T3" fmla="*/ 2 h 144"/>
                <a:gd name="T4" fmla="*/ 122 w 215"/>
                <a:gd name="T5" fmla="*/ 6 h 144"/>
                <a:gd name="T6" fmla="*/ 117 w 215"/>
                <a:gd name="T7" fmla="*/ 11 h 144"/>
                <a:gd name="T8" fmla="*/ 124 w 215"/>
                <a:gd name="T9" fmla="*/ 29 h 144"/>
                <a:gd name="T10" fmla="*/ 107 w 215"/>
                <a:gd name="T11" fmla="*/ 45 h 144"/>
                <a:gd name="T12" fmla="*/ 91 w 215"/>
                <a:gd name="T13" fmla="*/ 29 h 144"/>
                <a:gd name="T14" fmla="*/ 97 w 215"/>
                <a:gd name="T15" fmla="*/ 11 h 144"/>
                <a:gd name="T16" fmla="*/ 93 w 215"/>
                <a:gd name="T17" fmla="*/ 6 h 144"/>
                <a:gd name="T18" fmla="*/ 83 w 215"/>
                <a:gd name="T19" fmla="*/ 2 h 144"/>
                <a:gd name="T20" fmla="*/ 68 w 215"/>
                <a:gd name="T21" fmla="*/ 1 h 144"/>
                <a:gd name="T22" fmla="*/ 57 w 215"/>
                <a:gd name="T23" fmla="*/ 2 h 144"/>
                <a:gd name="T24" fmla="*/ 40 w 215"/>
                <a:gd name="T25" fmla="*/ 5 h 144"/>
                <a:gd name="T26" fmla="*/ 40 w 215"/>
                <a:gd name="T27" fmla="*/ 5 h 144"/>
                <a:gd name="T28" fmla="*/ 43 w 215"/>
                <a:gd name="T29" fmla="*/ 22 h 144"/>
                <a:gd name="T30" fmla="*/ 44 w 215"/>
                <a:gd name="T31" fmla="*/ 32 h 144"/>
                <a:gd name="T32" fmla="*/ 43 w 215"/>
                <a:gd name="T33" fmla="*/ 48 h 144"/>
                <a:gd name="T34" fmla="*/ 39 w 215"/>
                <a:gd name="T35" fmla="*/ 58 h 144"/>
                <a:gd name="T36" fmla="*/ 33 w 215"/>
                <a:gd name="T37" fmla="*/ 62 h 144"/>
                <a:gd name="T38" fmla="*/ 16 w 215"/>
                <a:gd name="T39" fmla="*/ 55 h 144"/>
                <a:gd name="T40" fmla="*/ 0 w 215"/>
                <a:gd name="T41" fmla="*/ 72 h 144"/>
                <a:gd name="T42" fmla="*/ 16 w 215"/>
                <a:gd name="T43" fmla="*/ 89 h 144"/>
                <a:gd name="T44" fmla="*/ 33 w 215"/>
                <a:gd name="T45" fmla="*/ 82 h 144"/>
                <a:gd name="T46" fmla="*/ 39 w 215"/>
                <a:gd name="T47" fmla="*/ 86 h 144"/>
                <a:gd name="T48" fmla="*/ 43 w 215"/>
                <a:gd name="T49" fmla="*/ 96 h 144"/>
                <a:gd name="T50" fmla="*/ 44 w 215"/>
                <a:gd name="T51" fmla="*/ 112 h 144"/>
                <a:gd name="T52" fmla="*/ 43 w 215"/>
                <a:gd name="T53" fmla="*/ 123 h 144"/>
                <a:gd name="T54" fmla="*/ 40 w 215"/>
                <a:gd name="T55" fmla="*/ 139 h 144"/>
                <a:gd name="T56" fmla="*/ 57 w 215"/>
                <a:gd name="T57" fmla="*/ 142 h 144"/>
                <a:gd name="T58" fmla="*/ 68 w 215"/>
                <a:gd name="T59" fmla="*/ 143 h 144"/>
                <a:gd name="T60" fmla="*/ 83 w 215"/>
                <a:gd name="T61" fmla="*/ 142 h 144"/>
                <a:gd name="T62" fmla="*/ 93 w 215"/>
                <a:gd name="T63" fmla="*/ 138 h 144"/>
                <a:gd name="T64" fmla="*/ 97 w 215"/>
                <a:gd name="T65" fmla="*/ 132 h 144"/>
                <a:gd name="T66" fmla="*/ 91 w 215"/>
                <a:gd name="T67" fmla="*/ 115 h 144"/>
                <a:gd name="T68" fmla="*/ 107 w 215"/>
                <a:gd name="T69" fmla="*/ 99 h 144"/>
                <a:gd name="T70" fmla="*/ 124 w 215"/>
                <a:gd name="T71" fmla="*/ 115 h 144"/>
                <a:gd name="T72" fmla="*/ 117 w 215"/>
                <a:gd name="T73" fmla="*/ 132 h 144"/>
                <a:gd name="T74" fmla="*/ 122 w 215"/>
                <a:gd name="T75" fmla="*/ 138 h 144"/>
                <a:gd name="T76" fmla="*/ 131 w 215"/>
                <a:gd name="T77" fmla="*/ 142 h 144"/>
                <a:gd name="T78" fmla="*/ 147 w 215"/>
                <a:gd name="T79" fmla="*/ 143 h 144"/>
                <a:gd name="T80" fmla="*/ 158 w 215"/>
                <a:gd name="T81" fmla="*/ 142 h 144"/>
                <a:gd name="T82" fmla="*/ 175 w 215"/>
                <a:gd name="T83" fmla="*/ 139 h 144"/>
                <a:gd name="T84" fmla="*/ 172 w 215"/>
                <a:gd name="T85" fmla="*/ 121 h 144"/>
                <a:gd name="T86" fmla="*/ 170 w 215"/>
                <a:gd name="T87" fmla="*/ 110 h 144"/>
                <a:gd name="T88" fmla="*/ 172 w 215"/>
                <a:gd name="T89" fmla="*/ 95 h 144"/>
                <a:gd name="T90" fmla="*/ 176 w 215"/>
                <a:gd name="T91" fmla="*/ 85 h 144"/>
                <a:gd name="T92" fmla="*/ 181 w 215"/>
                <a:gd name="T93" fmla="*/ 81 h 144"/>
                <a:gd name="T94" fmla="*/ 199 w 215"/>
                <a:gd name="T95" fmla="*/ 87 h 144"/>
                <a:gd name="T96" fmla="*/ 215 w 215"/>
                <a:gd name="T97" fmla="*/ 71 h 144"/>
                <a:gd name="T98" fmla="*/ 199 w 215"/>
                <a:gd name="T99" fmla="*/ 54 h 144"/>
                <a:gd name="T100" fmla="*/ 181 w 215"/>
                <a:gd name="T101" fmla="*/ 60 h 144"/>
                <a:gd name="T102" fmla="*/ 176 w 215"/>
                <a:gd name="T103" fmla="*/ 56 h 144"/>
                <a:gd name="T104" fmla="*/ 172 w 215"/>
                <a:gd name="T105" fmla="*/ 46 h 144"/>
                <a:gd name="T106" fmla="*/ 170 w 215"/>
                <a:gd name="T107" fmla="*/ 31 h 144"/>
                <a:gd name="T108" fmla="*/ 172 w 215"/>
                <a:gd name="T109" fmla="*/ 20 h 144"/>
                <a:gd name="T110" fmla="*/ 174 w 215"/>
                <a:gd name="T111" fmla="*/ 5 h 144"/>
                <a:gd name="T112" fmla="*/ 158 w 215"/>
                <a:gd name="T113" fmla="*/ 2 h 144"/>
                <a:gd name="T114" fmla="*/ 147 w 215"/>
                <a:gd name="T115"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144">
                  <a:moveTo>
                    <a:pt x="147" y="1"/>
                  </a:moveTo>
                  <a:cubicBezTo>
                    <a:pt x="141" y="0"/>
                    <a:pt x="137" y="1"/>
                    <a:pt x="131" y="2"/>
                  </a:cubicBezTo>
                  <a:cubicBezTo>
                    <a:pt x="129" y="3"/>
                    <a:pt x="124" y="5"/>
                    <a:pt x="122" y="6"/>
                  </a:cubicBezTo>
                  <a:cubicBezTo>
                    <a:pt x="120" y="7"/>
                    <a:pt x="117" y="9"/>
                    <a:pt x="117" y="11"/>
                  </a:cubicBezTo>
                  <a:cubicBezTo>
                    <a:pt x="118" y="17"/>
                    <a:pt x="124" y="19"/>
                    <a:pt x="124" y="29"/>
                  </a:cubicBezTo>
                  <a:cubicBezTo>
                    <a:pt x="124" y="38"/>
                    <a:pt x="115" y="45"/>
                    <a:pt x="107" y="45"/>
                  </a:cubicBezTo>
                  <a:cubicBezTo>
                    <a:pt x="99" y="45"/>
                    <a:pt x="90" y="38"/>
                    <a:pt x="91" y="29"/>
                  </a:cubicBezTo>
                  <a:cubicBezTo>
                    <a:pt x="91" y="19"/>
                    <a:pt x="97" y="17"/>
                    <a:pt x="97" y="11"/>
                  </a:cubicBezTo>
                  <a:cubicBezTo>
                    <a:pt x="97" y="9"/>
                    <a:pt x="94" y="7"/>
                    <a:pt x="93" y="6"/>
                  </a:cubicBezTo>
                  <a:cubicBezTo>
                    <a:pt x="91" y="5"/>
                    <a:pt x="85" y="3"/>
                    <a:pt x="83" y="2"/>
                  </a:cubicBezTo>
                  <a:cubicBezTo>
                    <a:pt x="78" y="1"/>
                    <a:pt x="74" y="0"/>
                    <a:pt x="68" y="1"/>
                  </a:cubicBezTo>
                  <a:cubicBezTo>
                    <a:pt x="67" y="1"/>
                    <a:pt x="60" y="1"/>
                    <a:pt x="57" y="2"/>
                  </a:cubicBezTo>
                  <a:cubicBezTo>
                    <a:pt x="50" y="3"/>
                    <a:pt x="40" y="5"/>
                    <a:pt x="40" y="5"/>
                  </a:cubicBezTo>
                  <a:cubicBezTo>
                    <a:pt x="40" y="5"/>
                    <a:pt x="40" y="5"/>
                    <a:pt x="40" y="5"/>
                  </a:cubicBezTo>
                  <a:cubicBezTo>
                    <a:pt x="41" y="11"/>
                    <a:pt x="42" y="18"/>
                    <a:pt x="43" y="22"/>
                  </a:cubicBezTo>
                  <a:cubicBezTo>
                    <a:pt x="44" y="25"/>
                    <a:pt x="44" y="32"/>
                    <a:pt x="44" y="32"/>
                  </a:cubicBezTo>
                  <a:cubicBezTo>
                    <a:pt x="45" y="38"/>
                    <a:pt x="44" y="43"/>
                    <a:pt x="43" y="48"/>
                  </a:cubicBezTo>
                  <a:cubicBezTo>
                    <a:pt x="42" y="50"/>
                    <a:pt x="40" y="56"/>
                    <a:pt x="39" y="58"/>
                  </a:cubicBezTo>
                  <a:cubicBezTo>
                    <a:pt x="38" y="59"/>
                    <a:pt x="36" y="62"/>
                    <a:pt x="33" y="62"/>
                  </a:cubicBezTo>
                  <a:cubicBezTo>
                    <a:pt x="28" y="61"/>
                    <a:pt x="26" y="56"/>
                    <a:pt x="16" y="55"/>
                  </a:cubicBezTo>
                  <a:cubicBezTo>
                    <a:pt x="7" y="55"/>
                    <a:pt x="0" y="64"/>
                    <a:pt x="0" y="72"/>
                  </a:cubicBezTo>
                  <a:cubicBezTo>
                    <a:pt x="0" y="80"/>
                    <a:pt x="7" y="89"/>
                    <a:pt x="16" y="89"/>
                  </a:cubicBezTo>
                  <a:cubicBezTo>
                    <a:pt x="26" y="88"/>
                    <a:pt x="28" y="83"/>
                    <a:pt x="33" y="82"/>
                  </a:cubicBezTo>
                  <a:cubicBezTo>
                    <a:pt x="36" y="82"/>
                    <a:pt x="38" y="85"/>
                    <a:pt x="39" y="86"/>
                  </a:cubicBezTo>
                  <a:cubicBezTo>
                    <a:pt x="40" y="88"/>
                    <a:pt x="42" y="94"/>
                    <a:pt x="43" y="96"/>
                  </a:cubicBezTo>
                  <a:cubicBezTo>
                    <a:pt x="44" y="101"/>
                    <a:pt x="45" y="106"/>
                    <a:pt x="44" y="112"/>
                  </a:cubicBezTo>
                  <a:cubicBezTo>
                    <a:pt x="44" y="112"/>
                    <a:pt x="44" y="119"/>
                    <a:pt x="43" y="123"/>
                  </a:cubicBezTo>
                  <a:cubicBezTo>
                    <a:pt x="42" y="129"/>
                    <a:pt x="41" y="138"/>
                    <a:pt x="40" y="139"/>
                  </a:cubicBezTo>
                  <a:cubicBezTo>
                    <a:pt x="47" y="140"/>
                    <a:pt x="53" y="141"/>
                    <a:pt x="57" y="142"/>
                  </a:cubicBezTo>
                  <a:cubicBezTo>
                    <a:pt x="60" y="143"/>
                    <a:pt x="67" y="143"/>
                    <a:pt x="68" y="143"/>
                  </a:cubicBezTo>
                  <a:cubicBezTo>
                    <a:pt x="74" y="144"/>
                    <a:pt x="78" y="143"/>
                    <a:pt x="83" y="142"/>
                  </a:cubicBezTo>
                  <a:cubicBezTo>
                    <a:pt x="85" y="141"/>
                    <a:pt x="91" y="139"/>
                    <a:pt x="93" y="138"/>
                  </a:cubicBezTo>
                  <a:cubicBezTo>
                    <a:pt x="94" y="137"/>
                    <a:pt x="97" y="135"/>
                    <a:pt x="97" y="132"/>
                  </a:cubicBezTo>
                  <a:cubicBezTo>
                    <a:pt x="97" y="127"/>
                    <a:pt x="91" y="125"/>
                    <a:pt x="91" y="115"/>
                  </a:cubicBezTo>
                  <a:cubicBezTo>
                    <a:pt x="90" y="106"/>
                    <a:pt x="99" y="99"/>
                    <a:pt x="107" y="99"/>
                  </a:cubicBezTo>
                  <a:cubicBezTo>
                    <a:pt x="115" y="99"/>
                    <a:pt x="124" y="106"/>
                    <a:pt x="124" y="115"/>
                  </a:cubicBezTo>
                  <a:cubicBezTo>
                    <a:pt x="124" y="125"/>
                    <a:pt x="118" y="127"/>
                    <a:pt x="117" y="132"/>
                  </a:cubicBezTo>
                  <a:cubicBezTo>
                    <a:pt x="117" y="135"/>
                    <a:pt x="120" y="137"/>
                    <a:pt x="122" y="138"/>
                  </a:cubicBezTo>
                  <a:cubicBezTo>
                    <a:pt x="124" y="139"/>
                    <a:pt x="129" y="141"/>
                    <a:pt x="131" y="142"/>
                  </a:cubicBezTo>
                  <a:cubicBezTo>
                    <a:pt x="137" y="143"/>
                    <a:pt x="141" y="144"/>
                    <a:pt x="147" y="143"/>
                  </a:cubicBezTo>
                  <a:cubicBezTo>
                    <a:pt x="148" y="143"/>
                    <a:pt x="154" y="143"/>
                    <a:pt x="158" y="142"/>
                  </a:cubicBezTo>
                  <a:cubicBezTo>
                    <a:pt x="161" y="141"/>
                    <a:pt x="168" y="140"/>
                    <a:pt x="175" y="139"/>
                  </a:cubicBezTo>
                  <a:cubicBezTo>
                    <a:pt x="174" y="138"/>
                    <a:pt x="173" y="128"/>
                    <a:pt x="172" y="121"/>
                  </a:cubicBezTo>
                  <a:cubicBezTo>
                    <a:pt x="171" y="118"/>
                    <a:pt x="170" y="111"/>
                    <a:pt x="170" y="110"/>
                  </a:cubicBezTo>
                  <a:cubicBezTo>
                    <a:pt x="170" y="104"/>
                    <a:pt x="171" y="100"/>
                    <a:pt x="172" y="95"/>
                  </a:cubicBezTo>
                  <a:cubicBezTo>
                    <a:pt x="172" y="93"/>
                    <a:pt x="175" y="87"/>
                    <a:pt x="176" y="85"/>
                  </a:cubicBezTo>
                  <a:cubicBezTo>
                    <a:pt x="177" y="83"/>
                    <a:pt x="179" y="80"/>
                    <a:pt x="181" y="81"/>
                  </a:cubicBezTo>
                  <a:cubicBezTo>
                    <a:pt x="187" y="81"/>
                    <a:pt x="188" y="87"/>
                    <a:pt x="199" y="87"/>
                  </a:cubicBezTo>
                  <a:cubicBezTo>
                    <a:pt x="208" y="88"/>
                    <a:pt x="215" y="79"/>
                    <a:pt x="215" y="71"/>
                  </a:cubicBezTo>
                  <a:cubicBezTo>
                    <a:pt x="215" y="62"/>
                    <a:pt x="208" y="53"/>
                    <a:pt x="199" y="54"/>
                  </a:cubicBezTo>
                  <a:cubicBezTo>
                    <a:pt x="188" y="54"/>
                    <a:pt x="187" y="60"/>
                    <a:pt x="181" y="60"/>
                  </a:cubicBezTo>
                  <a:cubicBezTo>
                    <a:pt x="179" y="61"/>
                    <a:pt x="177" y="58"/>
                    <a:pt x="176" y="56"/>
                  </a:cubicBezTo>
                  <a:cubicBezTo>
                    <a:pt x="175" y="54"/>
                    <a:pt x="172" y="49"/>
                    <a:pt x="172" y="46"/>
                  </a:cubicBezTo>
                  <a:cubicBezTo>
                    <a:pt x="171" y="41"/>
                    <a:pt x="170" y="37"/>
                    <a:pt x="170" y="31"/>
                  </a:cubicBezTo>
                  <a:cubicBezTo>
                    <a:pt x="170" y="30"/>
                    <a:pt x="171" y="23"/>
                    <a:pt x="172" y="20"/>
                  </a:cubicBezTo>
                  <a:cubicBezTo>
                    <a:pt x="173" y="13"/>
                    <a:pt x="173" y="12"/>
                    <a:pt x="174" y="5"/>
                  </a:cubicBezTo>
                  <a:cubicBezTo>
                    <a:pt x="168" y="4"/>
                    <a:pt x="165" y="3"/>
                    <a:pt x="158" y="2"/>
                  </a:cubicBezTo>
                  <a:cubicBezTo>
                    <a:pt x="154" y="1"/>
                    <a:pt x="148" y="1"/>
                    <a:pt x="147" y="1"/>
                  </a:cubicBezTo>
                  <a:close/>
                </a:path>
              </a:pathLst>
            </a:custGeom>
            <a:solidFill>
              <a:schemeClr val="accent1"/>
            </a:solidFill>
            <a:ln>
              <a:noFill/>
            </a:ln>
            <a:scene3d>
              <a:camera prst="perspectiveRelaxed">
                <a:rot lat="17973591" lon="0" rev="0"/>
              </a:camera>
              <a:lightRig rig="balanced" dir="t">
                <a:rot lat="0" lon="0" rev="4200000"/>
              </a:lightRig>
            </a:scene3d>
            <a:sp3d extrusionH="95250">
              <a:bevelT w="19050" h="19050"/>
            </a:sp3d>
            <a:extLst/>
          </p:spPr>
          <p:txBody>
            <a:bodyPr vert="horz" wrap="square" lIns="76200" tIns="38100" rIns="76200" bIns="38100" numCol="1" anchor="t" anchorCtr="0" compatLnSpc="1">
              <a:prstTxWarp prst="textNoShape">
                <a:avLst/>
              </a:prstTxWarp>
            </a:bodyPr>
            <a:lstStyle/>
            <a:p>
              <a:endParaRPr lang="en-GB" sz="1500"/>
            </a:p>
          </p:txBody>
        </p:sp>
        <p:grpSp>
          <p:nvGrpSpPr>
            <p:cNvPr id="4" name="Gruppieren 7"/>
            <p:cNvGrpSpPr/>
            <p:nvPr/>
          </p:nvGrpSpPr>
          <p:grpSpPr>
            <a:xfrm>
              <a:off x="2466727" y="3974082"/>
              <a:ext cx="1699209" cy="1162643"/>
              <a:chOff x="2037284" y="4191242"/>
              <a:chExt cx="2039050" cy="1395172"/>
            </a:xfrm>
          </p:grpSpPr>
          <p:sp>
            <p:nvSpPr>
              <p:cNvPr id="14" name="Line 13"/>
              <p:cNvSpPr>
                <a:spLocks noChangeShapeType="1"/>
              </p:cNvSpPr>
              <p:nvPr/>
            </p:nvSpPr>
            <p:spPr bwMode="gray">
              <a:xfrm rot="-5400000">
                <a:off x="1339698" y="4888828"/>
                <a:ext cx="1395172"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endParaRPr lang="en-GB" sz="1500"/>
              </a:p>
            </p:txBody>
          </p:sp>
          <p:sp>
            <p:nvSpPr>
              <p:cNvPr id="15" name="Text Box 20"/>
              <p:cNvSpPr txBox="1">
                <a:spLocks noChangeArrowheads="1"/>
              </p:cNvSpPr>
              <p:nvPr/>
            </p:nvSpPr>
            <p:spPr bwMode="gray">
              <a:xfrm>
                <a:off x="2070621" y="5054601"/>
                <a:ext cx="2005713" cy="419073"/>
              </a:xfrm>
              <a:prstGeom prst="rect">
                <a:avLst/>
              </a:prstGeom>
              <a:noFill/>
              <a:ln>
                <a:noFill/>
              </a:ln>
              <a:extLst>
                <a:ext uri="{909E8E84-426E-40DD-AFC4-6F175D3DCCD1}">
                  <a14:hiddenFill xmlns:a14="http://schemas.microsoft.com/office/drawing/2010/main">
                    <a:gradFill rotWithShape="1">
                      <a:gsLst>
                        <a:gs pos="0">
                          <a:schemeClr val="folHlink"/>
                        </a:gs>
                        <a:gs pos="100000">
                          <a:schemeClr val="folHlink">
                            <a:gamma/>
                            <a:tint val="0"/>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000" tIns="75000" rIns="60000" bIns="75000">
                <a:spAutoFit/>
              </a:bodyPr>
              <a:lstStyle>
                <a:lvl1pPr defTabSz="801688" eaLnBrk="0" hangingPunct="0">
                  <a:defRPr>
                    <a:solidFill>
                      <a:schemeClr val="tx1"/>
                    </a:solidFill>
                    <a:latin typeface="Arial" charset="0"/>
                    <a:cs typeface="Arial" charset="0"/>
                  </a:defRPr>
                </a:lvl1pPr>
                <a:lvl2pPr defTabSz="801688" eaLnBrk="0" hangingPunct="0">
                  <a:defRPr>
                    <a:solidFill>
                      <a:schemeClr val="tx1"/>
                    </a:solidFill>
                    <a:latin typeface="Arial" charset="0"/>
                    <a:cs typeface="Arial" charset="0"/>
                  </a:defRPr>
                </a:lvl2pPr>
                <a:lvl3pPr defTabSz="801688" eaLnBrk="0" hangingPunct="0">
                  <a:defRPr>
                    <a:solidFill>
                      <a:schemeClr val="tx1"/>
                    </a:solidFill>
                    <a:latin typeface="Arial" charset="0"/>
                    <a:cs typeface="Arial" charset="0"/>
                  </a:defRPr>
                </a:lvl3pPr>
                <a:lvl4pPr defTabSz="801688" eaLnBrk="0" hangingPunct="0">
                  <a:defRPr>
                    <a:solidFill>
                      <a:schemeClr val="tx1"/>
                    </a:solidFill>
                    <a:latin typeface="Arial" charset="0"/>
                    <a:cs typeface="Arial" charset="0"/>
                  </a:defRPr>
                </a:lvl4pPr>
                <a:lvl5pPr defTabSz="801688" eaLnBrk="0" hangingPunct="0">
                  <a:defRPr>
                    <a:solidFill>
                      <a:schemeClr val="tx1"/>
                    </a:solidFill>
                    <a:latin typeface="Arial" charset="0"/>
                    <a:cs typeface="Arial" charset="0"/>
                  </a:defRPr>
                </a:lvl5pPr>
                <a:lvl6pPr defTabSz="801688" eaLnBrk="0" fontAlgn="base" hangingPunct="0">
                  <a:spcBef>
                    <a:spcPct val="0"/>
                  </a:spcBef>
                  <a:spcAft>
                    <a:spcPct val="0"/>
                  </a:spcAft>
                  <a:defRPr>
                    <a:solidFill>
                      <a:schemeClr val="tx1"/>
                    </a:solidFill>
                    <a:latin typeface="Arial" charset="0"/>
                    <a:cs typeface="Arial" charset="0"/>
                  </a:defRPr>
                </a:lvl6pPr>
                <a:lvl7pPr defTabSz="801688" eaLnBrk="0" fontAlgn="base" hangingPunct="0">
                  <a:spcBef>
                    <a:spcPct val="0"/>
                  </a:spcBef>
                  <a:spcAft>
                    <a:spcPct val="0"/>
                  </a:spcAft>
                  <a:defRPr>
                    <a:solidFill>
                      <a:schemeClr val="tx1"/>
                    </a:solidFill>
                    <a:latin typeface="Arial" charset="0"/>
                    <a:cs typeface="Arial" charset="0"/>
                  </a:defRPr>
                </a:lvl7pPr>
                <a:lvl8pPr defTabSz="801688" eaLnBrk="0" fontAlgn="base" hangingPunct="0">
                  <a:spcBef>
                    <a:spcPct val="0"/>
                  </a:spcBef>
                  <a:spcAft>
                    <a:spcPct val="0"/>
                  </a:spcAft>
                  <a:defRPr>
                    <a:solidFill>
                      <a:schemeClr val="tx1"/>
                    </a:solidFill>
                    <a:latin typeface="Arial" charset="0"/>
                    <a:cs typeface="Arial" charset="0"/>
                  </a:defRPr>
                </a:lvl8pPr>
                <a:lvl9pPr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sz="1400" dirty="0">
                    <a:solidFill>
                      <a:srgbClr val="080808"/>
                    </a:solidFill>
                    <a:latin typeface="+mn-lt"/>
                  </a:rPr>
                  <a:t>2. </a:t>
                </a:r>
                <a:r>
                  <a:rPr lang="en-GB" sz="1400" dirty="0" err="1">
                    <a:solidFill>
                      <a:srgbClr val="080808"/>
                    </a:solidFill>
                    <a:latin typeface="+mn-lt"/>
                  </a:rPr>
                  <a:t>Ideenfindung</a:t>
                </a:r>
                <a:endParaRPr lang="en-GB" sz="1400" dirty="0">
                  <a:solidFill>
                    <a:srgbClr val="080808"/>
                  </a:solidFill>
                  <a:latin typeface="+mn-lt"/>
                </a:endParaRPr>
              </a:p>
            </p:txBody>
          </p:sp>
        </p:grpSp>
        <p:sp>
          <p:nvSpPr>
            <p:cNvPr id="11" name="Freeform 10"/>
            <p:cNvSpPr>
              <a:spLocks/>
            </p:cNvSpPr>
            <p:nvPr/>
          </p:nvSpPr>
          <p:spPr bwMode="auto">
            <a:xfrm>
              <a:off x="1976492" y="2737603"/>
              <a:ext cx="989183" cy="1483773"/>
            </a:xfrm>
            <a:custGeom>
              <a:avLst/>
              <a:gdLst>
                <a:gd name="T0" fmla="*/ 143 w 144"/>
                <a:gd name="T1" fmla="*/ 148 h 216"/>
                <a:gd name="T2" fmla="*/ 142 w 144"/>
                <a:gd name="T3" fmla="*/ 132 h 216"/>
                <a:gd name="T4" fmla="*/ 138 w 144"/>
                <a:gd name="T5" fmla="*/ 122 h 216"/>
                <a:gd name="T6" fmla="*/ 132 w 144"/>
                <a:gd name="T7" fmla="*/ 118 h 216"/>
                <a:gd name="T8" fmla="*/ 115 w 144"/>
                <a:gd name="T9" fmla="*/ 125 h 216"/>
                <a:gd name="T10" fmla="*/ 99 w 144"/>
                <a:gd name="T11" fmla="*/ 108 h 216"/>
                <a:gd name="T12" fmla="*/ 115 w 144"/>
                <a:gd name="T13" fmla="*/ 91 h 216"/>
                <a:gd name="T14" fmla="*/ 132 w 144"/>
                <a:gd name="T15" fmla="*/ 98 h 216"/>
                <a:gd name="T16" fmla="*/ 138 w 144"/>
                <a:gd name="T17" fmla="*/ 94 h 216"/>
                <a:gd name="T18" fmla="*/ 142 w 144"/>
                <a:gd name="T19" fmla="*/ 84 h 216"/>
                <a:gd name="T20" fmla="*/ 143 w 144"/>
                <a:gd name="T21" fmla="*/ 68 h 216"/>
                <a:gd name="T22" fmla="*/ 142 w 144"/>
                <a:gd name="T23" fmla="*/ 58 h 216"/>
                <a:gd name="T24" fmla="*/ 139 w 144"/>
                <a:gd name="T25" fmla="*/ 41 h 216"/>
                <a:gd name="T26" fmla="*/ 122 w 144"/>
                <a:gd name="T27" fmla="*/ 44 h 216"/>
                <a:gd name="T28" fmla="*/ 111 w 144"/>
                <a:gd name="T29" fmla="*/ 45 h 216"/>
                <a:gd name="T30" fmla="*/ 96 w 144"/>
                <a:gd name="T31" fmla="*/ 43 h 216"/>
                <a:gd name="T32" fmla="*/ 86 w 144"/>
                <a:gd name="T33" fmla="*/ 40 h 216"/>
                <a:gd name="T34" fmla="*/ 82 w 144"/>
                <a:gd name="T35" fmla="*/ 34 h 216"/>
                <a:gd name="T36" fmla="*/ 89 w 144"/>
                <a:gd name="T37" fmla="*/ 16 h 216"/>
                <a:gd name="T38" fmla="*/ 72 w 144"/>
                <a:gd name="T39" fmla="*/ 0 h 216"/>
                <a:gd name="T40" fmla="*/ 55 w 144"/>
                <a:gd name="T41" fmla="*/ 16 h 216"/>
                <a:gd name="T42" fmla="*/ 62 w 144"/>
                <a:gd name="T43" fmla="*/ 34 h 216"/>
                <a:gd name="T44" fmla="*/ 57 w 144"/>
                <a:gd name="T45" fmla="*/ 40 h 216"/>
                <a:gd name="T46" fmla="*/ 48 w 144"/>
                <a:gd name="T47" fmla="*/ 43 h 216"/>
                <a:gd name="T48" fmla="*/ 32 w 144"/>
                <a:gd name="T49" fmla="*/ 45 h 216"/>
                <a:gd name="T50" fmla="*/ 21 w 144"/>
                <a:gd name="T51" fmla="*/ 44 h 216"/>
                <a:gd name="T52" fmla="*/ 5 w 144"/>
                <a:gd name="T53" fmla="*/ 41 h 216"/>
                <a:gd name="T54" fmla="*/ 5 w 144"/>
                <a:gd name="T55" fmla="*/ 41 h 216"/>
                <a:gd name="T56" fmla="*/ 2 w 144"/>
                <a:gd name="T57" fmla="*/ 58 h 216"/>
                <a:gd name="T58" fmla="*/ 1 w 144"/>
                <a:gd name="T59" fmla="*/ 68 h 216"/>
                <a:gd name="T60" fmla="*/ 2 w 144"/>
                <a:gd name="T61" fmla="*/ 84 h 216"/>
                <a:gd name="T62" fmla="*/ 6 w 144"/>
                <a:gd name="T63" fmla="*/ 94 h 216"/>
                <a:gd name="T64" fmla="*/ 11 w 144"/>
                <a:gd name="T65" fmla="*/ 98 h 216"/>
                <a:gd name="T66" fmla="*/ 29 w 144"/>
                <a:gd name="T67" fmla="*/ 91 h 216"/>
                <a:gd name="T68" fmla="*/ 45 w 144"/>
                <a:gd name="T69" fmla="*/ 108 h 216"/>
                <a:gd name="T70" fmla="*/ 29 w 144"/>
                <a:gd name="T71" fmla="*/ 125 h 216"/>
                <a:gd name="T72" fmla="*/ 11 w 144"/>
                <a:gd name="T73" fmla="*/ 118 h 216"/>
                <a:gd name="T74" fmla="*/ 6 w 144"/>
                <a:gd name="T75" fmla="*/ 122 h 216"/>
                <a:gd name="T76" fmla="*/ 2 w 144"/>
                <a:gd name="T77" fmla="*/ 132 h 216"/>
                <a:gd name="T78" fmla="*/ 1 w 144"/>
                <a:gd name="T79" fmla="*/ 148 h 216"/>
                <a:gd name="T80" fmla="*/ 2 w 144"/>
                <a:gd name="T81" fmla="*/ 159 h 216"/>
                <a:gd name="T82" fmla="*/ 5 w 144"/>
                <a:gd name="T83" fmla="*/ 175 h 216"/>
                <a:gd name="T84" fmla="*/ 5 w 144"/>
                <a:gd name="T85" fmla="*/ 175 h 216"/>
                <a:gd name="T86" fmla="*/ 21 w 144"/>
                <a:gd name="T87" fmla="*/ 172 h 216"/>
                <a:gd name="T88" fmla="*/ 32 w 144"/>
                <a:gd name="T89" fmla="*/ 171 h 216"/>
                <a:gd name="T90" fmla="*/ 48 w 144"/>
                <a:gd name="T91" fmla="*/ 173 h 216"/>
                <a:gd name="T92" fmla="*/ 57 w 144"/>
                <a:gd name="T93" fmla="*/ 176 h 216"/>
                <a:gd name="T94" fmla="*/ 62 w 144"/>
                <a:gd name="T95" fmla="*/ 182 h 216"/>
                <a:gd name="T96" fmla="*/ 55 w 144"/>
                <a:gd name="T97" fmla="*/ 200 h 216"/>
                <a:gd name="T98" fmla="*/ 72 w 144"/>
                <a:gd name="T99" fmla="*/ 216 h 216"/>
                <a:gd name="T100" fmla="*/ 89 w 144"/>
                <a:gd name="T101" fmla="*/ 200 h 216"/>
                <a:gd name="T102" fmla="*/ 82 w 144"/>
                <a:gd name="T103" fmla="*/ 182 h 216"/>
                <a:gd name="T104" fmla="*/ 86 w 144"/>
                <a:gd name="T105" fmla="*/ 176 h 216"/>
                <a:gd name="T106" fmla="*/ 96 w 144"/>
                <a:gd name="T107" fmla="*/ 173 h 216"/>
                <a:gd name="T108" fmla="*/ 111 w 144"/>
                <a:gd name="T109" fmla="*/ 171 h 216"/>
                <a:gd name="T110" fmla="*/ 122 w 144"/>
                <a:gd name="T111" fmla="*/ 172 h 216"/>
                <a:gd name="T112" fmla="*/ 139 w 144"/>
                <a:gd name="T113" fmla="*/ 175 h 216"/>
                <a:gd name="T114" fmla="*/ 142 w 144"/>
                <a:gd name="T115" fmla="*/ 159 h 216"/>
                <a:gd name="T116" fmla="*/ 143 w 144"/>
                <a:gd name="T117" fmla="*/ 1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216">
                  <a:moveTo>
                    <a:pt x="143" y="148"/>
                  </a:moveTo>
                  <a:cubicBezTo>
                    <a:pt x="144" y="142"/>
                    <a:pt x="143" y="137"/>
                    <a:pt x="142" y="132"/>
                  </a:cubicBezTo>
                  <a:cubicBezTo>
                    <a:pt x="141" y="130"/>
                    <a:pt x="139" y="124"/>
                    <a:pt x="138" y="122"/>
                  </a:cubicBezTo>
                  <a:cubicBezTo>
                    <a:pt x="137" y="121"/>
                    <a:pt x="135" y="118"/>
                    <a:pt x="132" y="118"/>
                  </a:cubicBezTo>
                  <a:cubicBezTo>
                    <a:pt x="127" y="119"/>
                    <a:pt x="125" y="124"/>
                    <a:pt x="115" y="125"/>
                  </a:cubicBezTo>
                  <a:cubicBezTo>
                    <a:pt x="106" y="125"/>
                    <a:pt x="99" y="116"/>
                    <a:pt x="99" y="108"/>
                  </a:cubicBezTo>
                  <a:cubicBezTo>
                    <a:pt x="99" y="100"/>
                    <a:pt x="106" y="91"/>
                    <a:pt x="115" y="91"/>
                  </a:cubicBezTo>
                  <a:cubicBezTo>
                    <a:pt x="125" y="92"/>
                    <a:pt x="127" y="97"/>
                    <a:pt x="132" y="98"/>
                  </a:cubicBezTo>
                  <a:cubicBezTo>
                    <a:pt x="135" y="98"/>
                    <a:pt x="137" y="95"/>
                    <a:pt x="138" y="94"/>
                  </a:cubicBezTo>
                  <a:cubicBezTo>
                    <a:pt x="139" y="92"/>
                    <a:pt x="141" y="86"/>
                    <a:pt x="142" y="84"/>
                  </a:cubicBezTo>
                  <a:cubicBezTo>
                    <a:pt x="143" y="79"/>
                    <a:pt x="144" y="74"/>
                    <a:pt x="143" y="68"/>
                  </a:cubicBezTo>
                  <a:cubicBezTo>
                    <a:pt x="143" y="68"/>
                    <a:pt x="143" y="61"/>
                    <a:pt x="142" y="58"/>
                  </a:cubicBezTo>
                  <a:cubicBezTo>
                    <a:pt x="141" y="54"/>
                    <a:pt x="140" y="47"/>
                    <a:pt x="139" y="41"/>
                  </a:cubicBezTo>
                  <a:cubicBezTo>
                    <a:pt x="133" y="42"/>
                    <a:pt x="130" y="42"/>
                    <a:pt x="122" y="44"/>
                  </a:cubicBezTo>
                  <a:cubicBezTo>
                    <a:pt x="119" y="44"/>
                    <a:pt x="112" y="45"/>
                    <a:pt x="111" y="45"/>
                  </a:cubicBezTo>
                  <a:cubicBezTo>
                    <a:pt x="106" y="45"/>
                    <a:pt x="101" y="45"/>
                    <a:pt x="96" y="43"/>
                  </a:cubicBezTo>
                  <a:cubicBezTo>
                    <a:pt x="94" y="43"/>
                    <a:pt x="88" y="41"/>
                    <a:pt x="86" y="40"/>
                  </a:cubicBezTo>
                  <a:cubicBezTo>
                    <a:pt x="85" y="39"/>
                    <a:pt x="82" y="37"/>
                    <a:pt x="82" y="34"/>
                  </a:cubicBezTo>
                  <a:cubicBezTo>
                    <a:pt x="83" y="28"/>
                    <a:pt x="88" y="27"/>
                    <a:pt x="89" y="16"/>
                  </a:cubicBezTo>
                  <a:cubicBezTo>
                    <a:pt x="89" y="8"/>
                    <a:pt x="80" y="0"/>
                    <a:pt x="72" y="0"/>
                  </a:cubicBezTo>
                  <a:cubicBezTo>
                    <a:pt x="64" y="0"/>
                    <a:pt x="55" y="8"/>
                    <a:pt x="55" y="16"/>
                  </a:cubicBezTo>
                  <a:cubicBezTo>
                    <a:pt x="56" y="27"/>
                    <a:pt x="61" y="28"/>
                    <a:pt x="62" y="34"/>
                  </a:cubicBezTo>
                  <a:cubicBezTo>
                    <a:pt x="62" y="37"/>
                    <a:pt x="59" y="39"/>
                    <a:pt x="57" y="40"/>
                  </a:cubicBezTo>
                  <a:cubicBezTo>
                    <a:pt x="56" y="41"/>
                    <a:pt x="50" y="43"/>
                    <a:pt x="48" y="43"/>
                  </a:cubicBezTo>
                  <a:cubicBezTo>
                    <a:pt x="43" y="45"/>
                    <a:pt x="38" y="45"/>
                    <a:pt x="32" y="45"/>
                  </a:cubicBezTo>
                  <a:cubicBezTo>
                    <a:pt x="32" y="45"/>
                    <a:pt x="25" y="44"/>
                    <a:pt x="21" y="44"/>
                  </a:cubicBezTo>
                  <a:cubicBezTo>
                    <a:pt x="18" y="43"/>
                    <a:pt x="11" y="42"/>
                    <a:pt x="5" y="41"/>
                  </a:cubicBezTo>
                  <a:cubicBezTo>
                    <a:pt x="5" y="41"/>
                    <a:pt x="5" y="41"/>
                    <a:pt x="5" y="41"/>
                  </a:cubicBezTo>
                  <a:cubicBezTo>
                    <a:pt x="4" y="48"/>
                    <a:pt x="3" y="50"/>
                    <a:pt x="2" y="58"/>
                  </a:cubicBezTo>
                  <a:cubicBezTo>
                    <a:pt x="1" y="61"/>
                    <a:pt x="1" y="68"/>
                    <a:pt x="1" y="68"/>
                  </a:cubicBezTo>
                  <a:cubicBezTo>
                    <a:pt x="0" y="74"/>
                    <a:pt x="1" y="79"/>
                    <a:pt x="2" y="84"/>
                  </a:cubicBezTo>
                  <a:cubicBezTo>
                    <a:pt x="3" y="86"/>
                    <a:pt x="5" y="92"/>
                    <a:pt x="6" y="94"/>
                  </a:cubicBezTo>
                  <a:cubicBezTo>
                    <a:pt x="7" y="95"/>
                    <a:pt x="9" y="98"/>
                    <a:pt x="11" y="98"/>
                  </a:cubicBezTo>
                  <a:cubicBezTo>
                    <a:pt x="17" y="97"/>
                    <a:pt x="19" y="92"/>
                    <a:pt x="29" y="91"/>
                  </a:cubicBezTo>
                  <a:cubicBezTo>
                    <a:pt x="38" y="91"/>
                    <a:pt x="45" y="100"/>
                    <a:pt x="45" y="108"/>
                  </a:cubicBezTo>
                  <a:cubicBezTo>
                    <a:pt x="45" y="116"/>
                    <a:pt x="38" y="125"/>
                    <a:pt x="29" y="125"/>
                  </a:cubicBezTo>
                  <a:cubicBezTo>
                    <a:pt x="19" y="124"/>
                    <a:pt x="17" y="119"/>
                    <a:pt x="11" y="118"/>
                  </a:cubicBezTo>
                  <a:cubicBezTo>
                    <a:pt x="9" y="118"/>
                    <a:pt x="7" y="121"/>
                    <a:pt x="6" y="122"/>
                  </a:cubicBezTo>
                  <a:cubicBezTo>
                    <a:pt x="5" y="124"/>
                    <a:pt x="3" y="130"/>
                    <a:pt x="2" y="132"/>
                  </a:cubicBezTo>
                  <a:cubicBezTo>
                    <a:pt x="1" y="137"/>
                    <a:pt x="0" y="142"/>
                    <a:pt x="1" y="148"/>
                  </a:cubicBezTo>
                  <a:cubicBezTo>
                    <a:pt x="1" y="148"/>
                    <a:pt x="1" y="155"/>
                    <a:pt x="2" y="159"/>
                  </a:cubicBezTo>
                  <a:cubicBezTo>
                    <a:pt x="3" y="162"/>
                    <a:pt x="4" y="169"/>
                    <a:pt x="5" y="175"/>
                  </a:cubicBezTo>
                  <a:cubicBezTo>
                    <a:pt x="5" y="175"/>
                    <a:pt x="5" y="175"/>
                    <a:pt x="5" y="175"/>
                  </a:cubicBezTo>
                  <a:cubicBezTo>
                    <a:pt x="5" y="175"/>
                    <a:pt x="14" y="173"/>
                    <a:pt x="21" y="172"/>
                  </a:cubicBezTo>
                  <a:cubicBezTo>
                    <a:pt x="25" y="172"/>
                    <a:pt x="32" y="171"/>
                    <a:pt x="32" y="171"/>
                  </a:cubicBezTo>
                  <a:cubicBezTo>
                    <a:pt x="38" y="171"/>
                    <a:pt x="43" y="171"/>
                    <a:pt x="48" y="173"/>
                  </a:cubicBezTo>
                  <a:cubicBezTo>
                    <a:pt x="50" y="173"/>
                    <a:pt x="56" y="175"/>
                    <a:pt x="57" y="176"/>
                  </a:cubicBezTo>
                  <a:cubicBezTo>
                    <a:pt x="59" y="177"/>
                    <a:pt x="62" y="179"/>
                    <a:pt x="62" y="182"/>
                  </a:cubicBezTo>
                  <a:cubicBezTo>
                    <a:pt x="61" y="188"/>
                    <a:pt x="56" y="189"/>
                    <a:pt x="55" y="200"/>
                  </a:cubicBezTo>
                  <a:cubicBezTo>
                    <a:pt x="55" y="208"/>
                    <a:pt x="64" y="216"/>
                    <a:pt x="72" y="216"/>
                  </a:cubicBezTo>
                  <a:cubicBezTo>
                    <a:pt x="80" y="216"/>
                    <a:pt x="89" y="208"/>
                    <a:pt x="89" y="200"/>
                  </a:cubicBezTo>
                  <a:cubicBezTo>
                    <a:pt x="88" y="189"/>
                    <a:pt x="83" y="188"/>
                    <a:pt x="82" y="182"/>
                  </a:cubicBezTo>
                  <a:cubicBezTo>
                    <a:pt x="82" y="179"/>
                    <a:pt x="85" y="177"/>
                    <a:pt x="86" y="176"/>
                  </a:cubicBezTo>
                  <a:cubicBezTo>
                    <a:pt x="88" y="175"/>
                    <a:pt x="94" y="173"/>
                    <a:pt x="96" y="173"/>
                  </a:cubicBezTo>
                  <a:cubicBezTo>
                    <a:pt x="101" y="171"/>
                    <a:pt x="106" y="171"/>
                    <a:pt x="111" y="171"/>
                  </a:cubicBezTo>
                  <a:cubicBezTo>
                    <a:pt x="112" y="171"/>
                    <a:pt x="119" y="172"/>
                    <a:pt x="122" y="172"/>
                  </a:cubicBezTo>
                  <a:cubicBezTo>
                    <a:pt x="126" y="173"/>
                    <a:pt x="133" y="174"/>
                    <a:pt x="139" y="175"/>
                  </a:cubicBezTo>
                  <a:cubicBezTo>
                    <a:pt x="140" y="174"/>
                    <a:pt x="141" y="165"/>
                    <a:pt x="142" y="159"/>
                  </a:cubicBezTo>
                  <a:cubicBezTo>
                    <a:pt x="143" y="155"/>
                    <a:pt x="143" y="148"/>
                    <a:pt x="143" y="148"/>
                  </a:cubicBezTo>
                  <a:close/>
                </a:path>
              </a:pathLst>
            </a:custGeom>
            <a:solidFill>
              <a:schemeClr val="accent1">
                <a:lumMod val="20000"/>
                <a:lumOff val="80000"/>
              </a:schemeClr>
            </a:solidFill>
            <a:ln>
              <a:noFill/>
            </a:ln>
            <a:scene3d>
              <a:camera prst="perspectiveRelaxed">
                <a:rot lat="17973591" lon="0" rev="0"/>
              </a:camera>
              <a:lightRig rig="balanced" dir="t">
                <a:rot lat="0" lon="0" rev="4200000"/>
              </a:lightRig>
            </a:scene3d>
            <a:sp3d extrusionH="95250">
              <a:bevelT w="19050" h="19050"/>
            </a:sp3d>
            <a:extLst/>
          </p:spPr>
          <p:txBody>
            <a:bodyPr vert="horz" wrap="square" lIns="76200" tIns="38100" rIns="76200" bIns="38100" numCol="1" anchor="t" anchorCtr="0" compatLnSpc="1">
              <a:prstTxWarp prst="textNoShape">
                <a:avLst/>
              </a:prstTxWarp>
            </a:bodyPr>
            <a:lstStyle/>
            <a:p>
              <a:endParaRPr lang="en-GB" sz="1500"/>
            </a:p>
          </p:txBody>
        </p:sp>
        <p:grpSp>
          <p:nvGrpSpPr>
            <p:cNvPr id="5" name="Gruppieren 6"/>
            <p:cNvGrpSpPr/>
            <p:nvPr/>
          </p:nvGrpSpPr>
          <p:grpSpPr>
            <a:xfrm>
              <a:off x="4398972" y="3974084"/>
              <a:ext cx="1743236" cy="1272422"/>
              <a:chOff x="4355976" y="4191242"/>
              <a:chExt cx="2091882" cy="1526906"/>
            </a:xfrm>
          </p:grpSpPr>
          <p:sp>
            <p:nvSpPr>
              <p:cNvPr id="16" name="Line 16"/>
              <p:cNvSpPr>
                <a:spLocks noChangeShapeType="1"/>
              </p:cNvSpPr>
              <p:nvPr/>
            </p:nvSpPr>
            <p:spPr bwMode="gray">
              <a:xfrm rot="-5400000">
                <a:off x="3658390" y="4888828"/>
                <a:ext cx="1395172"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endParaRPr lang="en-GB" sz="1500"/>
              </a:p>
            </p:txBody>
          </p:sp>
          <p:sp>
            <p:nvSpPr>
              <p:cNvPr id="17" name="Text Box 19"/>
              <p:cNvSpPr txBox="1">
                <a:spLocks noChangeArrowheads="1"/>
              </p:cNvSpPr>
              <p:nvPr/>
            </p:nvSpPr>
            <p:spPr bwMode="gray">
              <a:xfrm>
                <a:off x="4373436" y="5299075"/>
                <a:ext cx="2074422" cy="419073"/>
              </a:xfrm>
              <a:prstGeom prst="rect">
                <a:avLst/>
              </a:prstGeom>
              <a:noFill/>
              <a:ln>
                <a:noFill/>
              </a:ln>
              <a:extLst>
                <a:ext uri="{909E8E84-426E-40DD-AFC4-6F175D3DCCD1}">
                  <a14:hiddenFill xmlns:a14="http://schemas.microsoft.com/office/drawing/2010/main">
                    <a:gradFill rotWithShape="1">
                      <a:gsLst>
                        <a:gs pos="0">
                          <a:schemeClr val="folHlink"/>
                        </a:gs>
                        <a:gs pos="100000">
                          <a:schemeClr val="folHlink">
                            <a:gamma/>
                            <a:tint val="0"/>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000" tIns="75000" rIns="60000" bIns="75000">
                <a:spAutoFit/>
              </a:bodyPr>
              <a:lstStyle>
                <a:lvl1pPr defTabSz="801688" eaLnBrk="0" hangingPunct="0">
                  <a:defRPr>
                    <a:solidFill>
                      <a:schemeClr val="tx1"/>
                    </a:solidFill>
                    <a:latin typeface="Arial" charset="0"/>
                    <a:cs typeface="Arial" charset="0"/>
                  </a:defRPr>
                </a:lvl1pPr>
                <a:lvl2pPr defTabSz="801688" eaLnBrk="0" hangingPunct="0">
                  <a:defRPr>
                    <a:solidFill>
                      <a:schemeClr val="tx1"/>
                    </a:solidFill>
                    <a:latin typeface="Arial" charset="0"/>
                    <a:cs typeface="Arial" charset="0"/>
                  </a:defRPr>
                </a:lvl2pPr>
                <a:lvl3pPr defTabSz="801688" eaLnBrk="0" hangingPunct="0">
                  <a:defRPr>
                    <a:solidFill>
                      <a:schemeClr val="tx1"/>
                    </a:solidFill>
                    <a:latin typeface="Arial" charset="0"/>
                    <a:cs typeface="Arial" charset="0"/>
                  </a:defRPr>
                </a:lvl3pPr>
                <a:lvl4pPr defTabSz="801688" eaLnBrk="0" hangingPunct="0">
                  <a:defRPr>
                    <a:solidFill>
                      <a:schemeClr val="tx1"/>
                    </a:solidFill>
                    <a:latin typeface="Arial" charset="0"/>
                    <a:cs typeface="Arial" charset="0"/>
                  </a:defRPr>
                </a:lvl4pPr>
                <a:lvl5pPr defTabSz="801688" eaLnBrk="0" hangingPunct="0">
                  <a:defRPr>
                    <a:solidFill>
                      <a:schemeClr val="tx1"/>
                    </a:solidFill>
                    <a:latin typeface="Arial" charset="0"/>
                    <a:cs typeface="Arial" charset="0"/>
                  </a:defRPr>
                </a:lvl5pPr>
                <a:lvl6pPr defTabSz="801688" eaLnBrk="0" fontAlgn="base" hangingPunct="0">
                  <a:spcBef>
                    <a:spcPct val="0"/>
                  </a:spcBef>
                  <a:spcAft>
                    <a:spcPct val="0"/>
                  </a:spcAft>
                  <a:defRPr>
                    <a:solidFill>
                      <a:schemeClr val="tx1"/>
                    </a:solidFill>
                    <a:latin typeface="Arial" charset="0"/>
                    <a:cs typeface="Arial" charset="0"/>
                  </a:defRPr>
                </a:lvl6pPr>
                <a:lvl7pPr defTabSz="801688" eaLnBrk="0" fontAlgn="base" hangingPunct="0">
                  <a:spcBef>
                    <a:spcPct val="0"/>
                  </a:spcBef>
                  <a:spcAft>
                    <a:spcPct val="0"/>
                  </a:spcAft>
                  <a:defRPr>
                    <a:solidFill>
                      <a:schemeClr val="tx1"/>
                    </a:solidFill>
                    <a:latin typeface="Arial" charset="0"/>
                    <a:cs typeface="Arial" charset="0"/>
                  </a:defRPr>
                </a:lvl7pPr>
                <a:lvl8pPr defTabSz="801688" eaLnBrk="0" fontAlgn="base" hangingPunct="0">
                  <a:spcBef>
                    <a:spcPct val="0"/>
                  </a:spcBef>
                  <a:spcAft>
                    <a:spcPct val="0"/>
                  </a:spcAft>
                  <a:defRPr>
                    <a:solidFill>
                      <a:schemeClr val="tx1"/>
                    </a:solidFill>
                    <a:latin typeface="Arial" charset="0"/>
                    <a:cs typeface="Arial" charset="0"/>
                  </a:defRPr>
                </a:lvl8pPr>
                <a:lvl9pPr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sz="1400" dirty="0">
                    <a:solidFill>
                      <a:srgbClr val="080808"/>
                    </a:solidFill>
                    <a:latin typeface="+mn-lt"/>
                  </a:rPr>
                  <a:t>4. Realisation</a:t>
                </a:r>
              </a:p>
            </p:txBody>
          </p:sp>
        </p:grpSp>
        <p:sp>
          <p:nvSpPr>
            <p:cNvPr id="12" name="Freeform 12"/>
            <p:cNvSpPr>
              <a:spLocks/>
            </p:cNvSpPr>
            <p:nvPr/>
          </p:nvSpPr>
          <p:spPr bwMode="auto">
            <a:xfrm>
              <a:off x="3823937" y="2737603"/>
              <a:ext cx="957178" cy="1483773"/>
            </a:xfrm>
            <a:custGeom>
              <a:avLst/>
              <a:gdLst>
                <a:gd name="T0" fmla="*/ 111 w 139"/>
                <a:gd name="T1" fmla="*/ 45 h 216"/>
                <a:gd name="T2" fmla="*/ 96 w 139"/>
                <a:gd name="T3" fmla="*/ 43 h 216"/>
                <a:gd name="T4" fmla="*/ 86 w 139"/>
                <a:gd name="T5" fmla="*/ 40 h 216"/>
                <a:gd name="T6" fmla="*/ 82 w 139"/>
                <a:gd name="T7" fmla="*/ 34 h 216"/>
                <a:gd name="T8" fmla="*/ 88 w 139"/>
                <a:gd name="T9" fmla="*/ 16 h 216"/>
                <a:gd name="T10" fmla="*/ 72 w 139"/>
                <a:gd name="T11" fmla="*/ 0 h 216"/>
                <a:gd name="T12" fmla="*/ 55 w 139"/>
                <a:gd name="T13" fmla="*/ 16 h 216"/>
                <a:gd name="T14" fmla="*/ 62 w 139"/>
                <a:gd name="T15" fmla="*/ 34 h 216"/>
                <a:gd name="T16" fmla="*/ 57 w 139"/>
                <a:gd name="T17" fmla="*/ 40 h 216"/>
                <a:gd name="T18" fmla="*/ 48 w 139"/>
                <a:gd name="T19" fmla="*/ 43 h 216"/>
                <a:gd name="T20" fmla="*/ 32 w 139"/>
                <a:gd name="T21" fmla="*/ 45 h 216"/>
                <a:gd name="T22" fmla="*/ 21 w 139"/>
                <a:gd name="T23" fmla="*/ 44 h 216"/>
                <a:gd name="T24" fmla="*/ 4 w 139"/>
                <a:gd name="T25" fmla="*/ 41 h 216"/>
                <a:gd name="T26" fmla="*/ 2 w 139"/>
                <a:gd name="T27" fmla="*/ 56 h 216"/>
                <a:gd name="T28" fmla="*/ 0 w 139"/>
                <a:gd name="T29" fmla="*/ 67 h 216"/>
                <a:gd name="T30" fmla="*/ 2 w 139"/>
                <a:gd name="T31" fmla="*/ 82 h 216"/>
                <a:gd name="T32" fmla="*/ 6 w 139"/>
                <a:gd name="T33" fmla="*/ 92 h 216"/>
                <a:gd name="T34" fmla="*/ 11 w 139"/>
                <a:gd name="T35" fmla="*/ 96 h 216"/>
                <a:gd name="T36" fmla="*/ 29 w 139"/>
                <a:gd name="T37" fmla="*/ 90 h 216"/>
                <a:gd name="T38" fmla="*/ 45 w 139"/>
                <a:gd name="T39" fmla="*/ 107 h 216"/>
                <a:gd name="T40" fmla="*/ 29 w 139"/>
                <a:gd name="T41" fmla="*/ 123 h 216"/>
                <a:gd name="T42" fmla="*/ 11 w 139"/>
                <a:gd name="T43" fmla="*/ 117 h 216"/>
                <a:gd name="T44" fmla="*/ 6 w 139"/>
                <a:gd name="T45" fmla="*/ 121 h 216"/>
                <a:gd name="T46" fmla="*/ 2 w 139"/>
                <a:gd name="T47" fmla="*/ 131 h 216"/>
                <a:gd name="T48" fmla="*/ 0 w 139"/>
                <a:gd name="T49" fmla="*/ 146 h 216"/>
                <a:gd name="T50" fmla="*/ 2 w 139"/>
                <a:gd name="T51" fmla="*/ 157 h 216"/>
                <a:gd name="T52" fmla="*/ 5 w 139"/>
                <a:gd name="T53" fmla="*/ 175 h 216"/>
                <a:gd name="T54" fmla="*/ 21 w 139"/>
                <a:gd name="T55" fmla="*/ 172 h 216"/>
                <a:gd name="T56" fmla="*/ 32 w 139"/>
                <a:gd name="T57" fmla="*/ 171 h 216"/>
                <a:gd name="T58" fmla="*/ 48 w 139"/>
                <a:gd name="T59" fmla="*/ 173 h 216"/>
                <a:gd name="T60" fmla="*/ 57 w 139"/>
                <a:gd name="T61" fmla="*/ 176 h 216"/>
                <a:gd name="T62" fmla="*/ 62 w 139"/>
                <a:gd name="T63" fmla="*/ 182 h 216"/>
                <a:gd name="T64" fmla="*/ 55 w 139"/>
                <a:gd name="T65" fmla="*/ 200 h 216"/>
                <a:gd name="T66" fmla="*/ 72 w 139"/>
                <a:gd name="T67" fmla="*/ 216 h 216"/>
                <a:gd name="T68" fmla="*/ 88 w 139"/>
                <a:gd name="T69" fmla="*/ 200 h 216"/>
                <a:gd name="T70" fmla="*/ 82 w 139"/>
                <a:gd name="T71" fmla="*/ 182 h 216"/>
                <a:gd name="T72" fmla="*/ 86 w 139"/>
                <a:gd name="T73" fmla="*/ 176 h 216"/>
                <a:gd name="T74" fmla="*/ 96 w 139"/>
                <a:gd name="T75" fmla="*/ 173 h 216"/>
                <a:gd name="T76" fmla="*/ 111 w 139"/>
                <a:gd name="T77" fmla="*/ 171 h 216"/>
                <a:gd name="T78" fmla="*/ 122 w 139"/>
                <a:gd name="T79" fmla="*/ 172 h 216"/>
                <a:gd name="T80" fmla="*/ 139 w 139"/>
                <a:gd name="T81" fmla="*/ 175 h 216"/>
                <a:gd name="T82" fmla="*/ 139 w 139"/>
                <a:gd name="T83" fmla="*/ 41 h 216"/>
                <a:gd name="T84" fmla="*/ 122 w 139"/>
                <a:gd name="T85" fmla="*/ 44 h 216"/>
                <a:gd name="T86" fmla="*/ 111 w 139"/>
                <a:gd name="T87" fmla="*/ 4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216">
                  <a:moveTo>
                    <a:pt x="111" y="45"/>
                  </a:moveTo>
                  <a:cubicBezTo>
                    <a:pt x="105" y="45"/>
                    <a:pt x="101" y="45"/>
                    <a:pt x="96" y="43"/>
                  </a:cubicBezTo>
                  <a:cubicBezTo>
                    <a:pt x="94" y="43"/>
                    <a:pt x="88" y="41"/>
                    <a:pt x="86" y="40"/>
                  </a:cubicBezTo>
                  <a:cubicBezTo>
                    <a:pt x="85" y="39"/>
                    <a:pt x="82" y="37"/>
                    <a:pt x="82" y="34"/>
                  </a:cubicBezTo>
                  <a:cubicBezTo>
                    <a:pt x="82" y="28"/>
                    <a:pt x="88" y="27"/>
                    <a:pt x="88" y="16"/>
                  </a:cubicBezTo>
                  <a:cubicBezTo>
                    <a:pt x="89" y="8"/>
                    <a:pt x="80" y="0"/>
                    <a:pt x="72" y="0"/>
                  </a:cubicBezTo>
                  <a:cubicBezTo>
                    <a:pt x="64" y="0"/>
                    <a:pt x="55" y="8"/>
                    <a:pt x="55" y="16"/>
                  </a:cubicBezTo>
                  <a:cubicBezTo>
                    <a:pt x="55" y="27"/>
                    <a:pt x="61" y="28"/>
                    <a:pt x="62" y="34"/>
                  </a:cubicBezTo>
                  <a:cubicBezTo>
                    <a:pt x="62" y="37"/>
                    <a:pt x="59" y="39"/>
                    <a:pt x="57" y="40"/>
                  </a:cubicBezTo>
                  <a:cubicBezTo>
                    <a:pt x="55" y="41"/>
                    <a:pt x="50" y="43"/>
                    <a:pt x="48" y="43"/>
                  </a:cubicBezTo>
                  <a:cubicBezTo>
                    <a:pt x="42" y="45"/>
                    <a:pt x="38" y="45"/>
                    <a:pt x="32" y="45"/>
                  </a:cubicBezTo>
                  <a:cubicBezTo>
                    <a:pt x="31" y="45"/>
                    <a:pt x="25" y="44"/>
                    <a:pt x="21" y="44"/>
                  </a:cubicBezTo>
                  <a:cubicBezTo>
                    <a:pt x="14" y="42"/>
                    <a:pt x="4" y="41"/>
                    <a:pt x="4" y="41"/>
                  </a:cubicBezTo>
                  <a:cubicBezTo>
                    <a:pt x="3" y="48"/>
                    <a:pt x="3" y="49"/>
                    <a:pt x="2" y="56"/>
                  </a:cubicBezTo>
                  <a:cubicBezTo>
                    <a:pt x="1" y="60"/>
                    <a:pt x="0" y="66"/>
                    <a:pt x="0" y="67"/>
                  </a:cubicBezTo>
                  <a:cubicBezTo>
                    <a:pt x="0" y="73"/>
                    <a:pt x="1" y="77"/>
                    <a:pt x="2" y="82"/>
                  </a:cubicBezTo>
                  <a:cubicBezTo>
                    <a:pt x="2" y="85"/>
                    <a:pt x="5" y="90"/>
                    <a:pt x="6" y="92"/>
                  </a:cubicBezTo>
                  <a:cubicBezTo>
                    <a:pt x="7" y="94"/>
                    <a:pt x="9" y="97"/>
                    <a:pt x="11" y="96"/>
                  </a:cubicBezTo>
                  <a:cubicBezTo>
                    <a:pt x="17" y="96"/>
                    <a:pt x="18" y="90"/>
                    <a:pt x="29" y="90"/>
                  </a:cubicBezTo>
                  <a:cubicBezTo>
                    <a:pt x="38" y="90"/>
                    <a:pt x="45" y="99"/>
                    <a:pt x="45" y="107"/>
                  </a:cubicBezTo>
                  <a:cubicBezTo>
                    <a:pt x="45" y="115"/>
                    <a:pt x="38" y="124"/>
                    <a:pt x="29" y="123"/>
                  </a:cubicBezTo>
                  <a:cubicBezTo>
                    <a:pt x="18" y="123"/>
                    <a:pt x="17" y="117"/>
                    <a:pt x="11" y="117"/>
                  </a:cubicBezTo>
                  <a:cubicBezTo>
                    <a:pt x="9" y="117"/>
                    <a:pt x="7" y="119"/>
                    <a:pt x="6" y="121"/>
                  </a:cubicBezTo>
                  <a:cubicBezTo>
                    <a:pt x="5" y="123"/>
                    <a:pt x="2" y="129"/>
                    <a:pt x="2" y="131"/>
                  </a:cubicBezTo>
                  <a:cubicBezTo>
                    <a:pt x="1" y="136"/>
                    <a:pt x="0" y="140"/>
                    <a:pt x="0" y="146"/>
                  </a:cubicBezTo>
                  <a:cubicBezTo>
                    <a:pt x="0" y="147"/>
                    <a:pt x="1" y="154"/>
                    <a:pt x="2" y="157"/>
                  </a:cubicBezTo>
                  <a:cubicBezTo>
                    <a:pt x="3" y="164"/>
                    <a:pt x="4" y="174"/>
                    <a:pt x="5" y="175"/>
                  </a:cubicBezTo>
                  <a:cubicBezTo>
                    <a:pt x="11" y="174"/>
                    <a:pt x="18" y="173"/>
                    <a:pt x="21" y="172"/>
                  </a:cubicBezTo>
                  <a:cubicBezTo>
                    <a:pt x="25" y="172"/>
                    <a:pt x="31" y="171"/>
                    <a:pt x="32" y="171"/>
                  </a:cubicBezTo>
                  <a:cubicBezTo>
                    <a:pt x="38" y="171"/>
                    <a:pt x="42" y="171"/>
                    <a:pt x="48" y="173"/>
                  </a:cubicBezTo>
                  <a:cubicBezTo>
                    <a:pt x="50" y="173"/>
                    <a:pt x="55" y="175"/>
                    <a:pt x="57" y="176"/>
                  </a:cubicBezTo>
                  <a:cubicBezTo>
                    <a:pt x="59" y="177"/>
                    <a:pt x="62" y="179"/>
                    <a:pt x="62" y="182"/>
                  </a:cubicBezTo>
                  <a:cubicBezTo>
                    <a:pt x="61" y="188"/>
                    <a:pt x="55" y="189"/>
                    <a:pt x="55" y="200"/>
                  </a:cubicBezTo>
                  <a:cubicBezTo>
                    <a:pt x="55" y="208"/>
                    <a:pt x="64" y="216"/>
                    <a:pt x="72" y="216"/>
                  </a:cubicBezTo>
                  <a:cubicBezTo>
                    <a:pt x="80" y="216"/>
                    <a:pt x="89" y="208"/>
                    <a:pt x="88" y="200"/>
                  </a:cubicBezTo>
                  <a:cubicBezTo>
                    <a:pt x="88" y="189"/>
                    <a:pt x="82" y="188"/>
                    <a:pt x="82" y="182"/>
                  </a:cubicBezTo>
                  <a:cubicBezTo>
                    <a:pt x="82" y="179"/>
                    <a:pt x="85" y="177"/>
                    <a:pt x="86" y="176"/>
                  </a:cubicBezTo>
                  <a:cubicBezTo>
                    <a:pt x="88" y="175"/>
                    <a:pt x="94" y="173"/>
                    <a:pt x="96" y="173"/>
                  </a:cubicBezTo>
                  <a:cubicBezTo>
                    <a:pt x="101" y="171"/>
                    <a:pt x="105" y="171"/>
                    <a:pt x="111" y="171"/>
                  </a:cubicBezTo>
                  <a:cubicBezTo>
                    <a:pt x="112" y="171"/>
                    <a:pt x="119" y="172"/>
                    <a:pt x="122" y="172"/>
                  </a:cubicBezTo>
                  <a:cubicBezTo>
                    <a:pt x="129" y="174"/>
                    <a:pt x="132" y="174"/>
                    <a:pt x="139" y="175"/>
                  </a:cubicBezTo>
                  <a:cubicBezTo>
                    <a:pt x="139" y="41"/>
                    <a:pt x="139" y="41"/>
                    <a:pt x="139" y="41"/>
                  </a:cubicBezTo>
                  <a:cubicBezTo>
                    <a:pt x="132" y="42"/>
                    <a:pt x="129" y="42"/>
                    <a:pt x="122" y="44"/>
                  </a:cubicBezTo>
                  <a:cubicBezTo>
                    <a:pt x="119" y="44"/>
                    <a:pt x="112" y="45"/>
                    <a:pt x="111" y="45"/>
                  </a:cubicBezTo>
                  <a:close/>
                </a:path>
              </a:pathLst>
            </a:custGeom>
            <a:solidFill>
              <a:srgbClr val="EAEAEA"/>
            </a:solidFill>
            <a:ln>
              <a:noFill/>
            </a:ln>
            <a:scene3d>
              <a:camera prst="perspectiveRelaxed">
                <a:rot lat="17973591" lon="0" rev="0"/>
              </a:camera>
              <a:lightRig rig="balanced" dir="t">
                <a:rot lat="0" lon="0" rev="4200000"/>
              </a:lightRig>
            </a:scene3d>
            <a:sp3d extrusionH="95250">
              <a:bevelT w="19050" h="19050"/>
            </a:sp3d>
            <a:extLst/>
          </p:spPr>
          <p:txBody>
            <a:bodyPr vert="horz" wrap="square" lIns="76200" tIns="38100" rIns="76200" bIns="38100" numCol="1" anchor="t" anchorCtr="0" compatLnSpc="1">
              <a:prstTxWarp prst="textNoShape">
                <a:avLst/>
              </a:prstTxWarp>
            </a:bodyPr>
            <a:lstStyle/>
            <a:p>
              <a:endParaRPr lang="en-GB" sz="1500"/>
            </a:p>
          </p:txBody>
        </p:sp>
        <p:grpSp>
          <p:nvGrpSpPr>
            <p:cNvPr id="6" name="Gruppieren 4"/>
            <p:cNvGrpSpPr/>
            <p:nvPr/>
          </p:nvGrpSpPr>
          <p:grpSpPr>
            <a:xfrm>
              <a:off x="1356697" y="1777839"/>
              <a:ext cx="1775143" cy="1441028"/>
              <a:chOff x="705247" y="1555750"/>
              <a:chExt cx="2130171" cy="1729234"/>
            </a:xfrm>
          </p:grpSpPr>
          <p:sp>
            <p:nvSpPr>
              <p:cNvPr id="20" name="Line 14"/>
              <p:cNvSpPr>
                <a:spLocks noChangeShapeType="1"/>
              </p:cNvSpPr>
              <p:nvPr/>
            </p:nvSpPr>
            <p:spPr bwMode="gray">
              <a:xfrm rot="-5400000">
                <a:off x="-92696" y="2487041"/>
                <a:ext cx="1595886" cy="0"/>
              </a:xfrm>
              <a:prstGeom prst="line">
                <a:avLst/>
              </a:prstGeom>
              <a:noFill/>
              <a:ln w="19050">
                <a:solidFill>
                  <a:srgbClr val="868282"/>
                </a:solidFill>
                <a:prstDash val="sysDot"/>
                <a:round/>
                <a:headEnd/>
                <a:tailEnd/>
              </a:ln>
              <a:extLst>
                <a:ext uri="{909E8E84-426E-40DD-AFC4-6F175D3DCCD1}">
                  <a14:hiddenFill xmlns:a14="http://schemas.microsoft.com/office/drawing/2010/main">
                    <a:noFill/>
                  </a14:hiddenFill>
                </a:ext>
              </a:extLst>
            </p:spPr>
            <p:txBody>
              <a:bodyPr/>
              <a:lstStyle/>
              <a:p>
                <a:endParaRPr lang="en-GB" sz="1500"/>
              </a:p>
            </p:txBody>
          </p:sp>
          <p:sp>
            <p:nvSpPr>
              <p:cNvPr id="21" name="Text Box 17"/>
              <p:cNvSpPr txBox="1">
                <a:spLocks noChangeArrowheads="1"/>
              </p:cNvSpPr>
              <p:nvPr/>
            </p:nvSpPr>
            <p:spPr bwMode="gray">
              <a:xfrm>
                <a:off x="740171" y="1555750"/>
                <a:ext cx="2095247" cy="419073"/>
              </a:xfrm>
              <a:prstGeom prst="rect">
                <a:avLst/>
              </a:prstGeom>
              <a:noFill/>
              <a:ln>
                <a:noFill/>
              </a:ln>
              <a:extLst>
                <a:ext uri="{909E8E84-426E-40DD-AFC4-6F175D3DCCD1}">
                  <a14:hiddenFill xmlns:a14="http://schemas.microsoft.com/office/drawing/2010/main">
                    <a:gradFill rotWithShape="1">
                      <a:gsLst>
                        <a:gs pos="0">
                          <a:schemeClr val="folHlink"/>
                        </a:gs>
                        <a:gs pos="100000">
                          <a:schemeClr val="folHlink">
                            <a:gamma/>
                            <a:tint val="0"/>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000" tIns="75000" rIns="60000" bIns="75000">
                <a:spAutoFit/>
              </a:bodyPr>
              <a:lstStyle>
                <a:lvl1pPr defTabSz="801688" eaLnBrk="0" hangingPunct="0">
                  <a:defRPr>
                    <a:solidFill>
                      <a:schemeClr val="tx1"/>
                    </a:solidFill>
                    <a:latin typeface="Arial" charset="0"/>
                    <a:cs typeface="Arial" charset="0"/>
                  </a:defRPr>
                </a:lvl1pPr>
                <a:lvl2pPr defTabSz="801688" eaLnBrk="0" hangingPunct="0">
                  <a:defRPr>
                    <a:solidFill>
                      <a:schemeClr val="tx1"/>
                    </a:solidFill>
                    <a:latin typeface="Arial" charset="0"/>
                    <a:cs typeface="Arial" charset="0"/>
                  </a:defRPr>
                </a:lvl2pPr>
                <a:lvl3pPr defTabSz="801688" eaLnBrk="0" hangingPunct="0">
                  <a:defRPr>
                    <a:solidFill>
                      <a:schemeClr val="tx1"/>
                    </a:solidFill>
                    <a:latin typeface="Arial" charset="0"/>
                    <a:cs typeface="Arial" charset="0"/>
                  </a:defRPr>
                </a:lvl3pPr>
                <a:lvl4pPr defTabSz="801688" eaLnBrk="0" hangingPunct="0">
                  <a:defRPr>
                    <a:solidFill>
                      <a:schemeClr val="tx1"/>
                    </a:solidFill>
                    <a:latin typeface="Arial" charset="0"/>
                    <a:cs typeface="Arial" charset="0"/>
                  </a:defRPr>
                </a:lvl4pPr>
                <a:lvl5pPr defTabSz="801688" eaLnBrk="0" hangingPunct="0">
                  <a:defRPr>
                    <a:solidFill>
                      <a:schemeClr val="tx1"/>
                    </a:solidFill>
                    <a:latin typeface="Arial" charset="0"/>
                    <a:cs typeface="Arial" charset="0"/>
                  </a:defRPr>
                </a:lvl5pPr>
                <a:lvl6pPr defTabSz="801688" eaLnBrk="0" fontAlgn="base" hangingPunct="0">
                  <a:spcBef>
                    <a:spcPct val="0"/>
                  </a:spcBef>
                  <a:spcAft>
                    <a:spcPct val="0"/>
                  </a:spcAft>
                  <a:defRPr>
                    <a:solidFill>
                      <a:schemeClr val="tx1"/>
                    </a:solidFill>
                    <a:latin typeface="Arial" charset="0"/>
                    <a:cs typeface="Arial" charset="0"/>
                  </a:defRPr>
                </a:lvl6pPr>
                <a:lvl7pPr defTabSz="801688" eaLnBrk="0" fontAlgn="base" hangingPunct="0">
                  <a:spcBef>
                    <a:spcPct val="0"/>
                  </a:spcBef>
                  <a:spcAft>
                    <a:spcPct val="0"/>
                  </a:spcAft>
                  <a:defRPr>
                    <a:solidFill>
                      <a:schemeClr val="tx1"/>
                    </a:solidFill>
                    <a:latin typeface="Arial" charset="0"/>
                    <a:cs typeface="Arial" charset="0"/>
                  </a:defRPr>
                </a:lvl7pPr>
                <a:lvl8pPr defTabSz="801688" eaLnBrk="0" fontAlgn="base" hangingPunct="0">
                  <a:spcBef>
                    <a:spcPct val="0"/>
                  </a:spcBef>
                  <a:spcAft>
                    <a:spcPct val="0"/>
                  </a:spcAft>
                  <a:defRPr>
                    <a:solidFill>
                      <a:schemeClr val="tx1"/>
                    </a:solidFill>
                    <a:latin typeface="Arial" charset="0"/>
                    <a:cs typeface="Arial" charset="0"/>
                  </a:defRPr>
                </a:lvl8pPr>
                <a:lvl9pPr defTabSz="801688"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sz="1400" dirty="0">
                    <a:latin typeface="+mn-lt"/>
                  </a:rPr>
                  <a:t>1. </a:t>
                </a:r>
                <a:r>
                  <a:rPr lang="en-GB" sz="1400" dirty="0" err="1">
                    <a:latin typeface="+mn-lt"/>
                  </a:rPr>
                  <a:t>Problemanalyse</a:t>
                </a:r>
                <a:endParaRPr lang="en-GB" sz="1400" dirty="0">
                  <a:latin typeface="+mn-lt"/>
                </a:endParaRPr>
              </a:p>
            </p:txBody>
          </p:sp>
        </p:grpSp>
        <p:sp>
          <p:nvSpPr>
            <p:cNvPr id="13" name="Freeform 16"/>
            <p:cNvSpPr>
              <a:spLocks/>
            </p:cNvSpPr>
            <p:nvPr/>
          </p:nvSpPr>
          <p:spPr bwMode="auto">
            <a:xfrm>
              <a:off x="1089137" y="2984899"/>
              <a:ext cx="1195747" cy="989183"/>
            </a:xfrm>
            <a:custGeom>
              <a:avLst/>
              <a:gdLst>
                <a:gd name="T0" fmla="*/ 106 w 174"/>
                <a:gd name="T1" fmla="*/ 1 h 144"/>
                <a:gd name="T2" fmla="*/ 91 w 174"/>
                <a:gd name="T3" fmla="*/ 2 h 144"/>
                <a:gd name="T4" fmla="*/ 81 w 174"/>
                <a:gd name="T5" fmla="*/ 6 h 144"/>
                <a:gd name="T6" fmla="*/ 77 w 174"/>
                <a:gd name="T7" fmla="*/ 11 h 144"/>
                <a:gd name="T8" fmla="*/ 83 w 174"/>
                <a:gd name="T9" fmla="*/ 29 h 144"/>
                <a:gd name="T10" fmla="*/ 67 w 174"/>
                <a:gd name="T11" fmla="*/ 45 h 144"/>
                <a:gd name="T12" fmla="*/ 50 w 174"/>
                <a:gd name="T13" fmla="*/ 29 h 144"/>
                <a:gd name="T14" fmla="*/ 56 w 174"/>
                <a:gd name="T15" fmla="*/ 11 h 144"/>
                <a:gd name="T16" fmla="*/ 52 w 174"/>
                <a:gd name="T17" fmla="*/ 6 h 144"/>
                <a:gd name="T18" fmla="*/ 42 w 174"/>
                <a:gd name="T19" fmla="*/ 2 h 144"/>
                <a:gd name="T20" fmla="*/ 27 w 174"/>
                <a:gd name="T21" fmla="*/ 1 h 144"/>
                <a:gd name="T22" fmla="*/ 16 w 174"/>
                <a:gd name="T23" fmla="*/ 2 h 144"/>
                <a:gd name="T24" fmla="*/ 0 w 174"/>
                <a:gd name="T25" fmla="*/ 5 h 144"/>
                <a:gd name="T26" fmla="*/ 0 w 174"/>
                <a:gd name="T27" fmla="*/ 139 h 144"/>
                <a:gd name="T28" fmla="*/ 16 w 174"/>
                <a:gd name="T29" fmla="*/ 142 h 144"/>
                <a:gd name="T30" fmla="*/ 27 w 174"/>
                <a:gd name="T31" fmla="*/ 143 h 144"/>
                <a:gd name="T32" fmla="*/ 42 w 174"/>
                <a:gd name="T33" fmla="*/ 142 h 144"/>
                <a:gd name="T34" fmla="*/ 52 w 174"/>
                <a:gd name="T35" fmla="*/ 138 h 144"/>
                <a:gd name="T36" fmla="*/ 56 w 174"/>
                <a:gd name="T37" fmla="*/ 132 h 144"/>
                <a:gd name="T38" fmla="*/ 50 w 174"/>
                <a:gd name="T39" fmla="*/ 115 h 144"/>
                <a:gd name="T40" fmla="*/ 67 w 174"/>
                <a:gd name="T41" fmla="*/ 99 h 144"/>
                <a:gd name="T42" fmla="*/ 83 w 174"/>
                <a:gd name="T43" fmla="*/ 115 h 144"/>
                <a:gd name="T44" fmla="*/ 77 w 174"/>
                <a:gd name="T45" fmla="*/ 132 h 144"/>
                <a:gd name="T46" fmla="*/ 81 w 174"/>
                <a:gd name="T47" fmla="*/ 138 h 144"/>
                <a:gd name="T48" fmla="*/ 91 w 174"/>
                <a:gd name="T49" fmla="*/ 142 h 144"/>
                <a:gd name="T50" fmla="*/ 106 w 174"/>
                <a:gd name="T51" fmla="*/ 143 h 144"/>
                <a:gd name="T52" fmla="*/ 117 w 174"/>
                <a:gd name="T53" fmla="*/ 142 h 144"/>
                <a:gd name="T54" fmla="*/ 134 w 174"/>
                <a:gd name="T55" fmla="*/ 139 h 144"/>
                <a:gd name="T56" fmla="*/ 131 w 174"/>
                <a:gd name="T57" fmla="*/ 123 h 144"/>
                <a:gd name="T58" fmla="*/ 130 w 174"/>
                <a:gd name="T59" fmla="*/ 112 h 144"/>
                <a:gd name="T60" fmla="*/ 131 w 174"/>
                <a:gd name="T61" fmla="*/ 96 h 144"/>
                <a:gd name="T62" fmla="*/ 135 w 174"/>
                <a:gd name="T63" fmla="*/ 86 h 144"/>
                <a:gd name="T64" fmla="*/ 140 w 174"/>
                <a:gd name="T65" fmla="*/ 82 h 144"/>
                <a:gd name="T66" fmla="*/ 158 w 174"/>
                <a:gd name="T67" fmla="*/ 89 h 144"/>
                <a:gd name="T68" fmla="*/ 174 w 174"/>
                <a:gd name="T69" fmla="*/ 72 h 144"/>
                <a:gd name="T70" fmla="*/ 158 w 174"/>
                <a:gd name="T71" fmla="*/ 55 h 144"/>
                <a:gd name="T72" fmla="*/ 140 w 174"/>
                <a:gd name="T73" fmla="*/ 62 h 144"/>
                <a:gd name="T74" fmla="*/ 135 w 174"/>
                <a:gd name="T75" fmla="*/ 58 h 144"/>
                <a:gd name="T76" fmla="*/ 131 w 174"/>
                <a:gd name="T77" fmla="*/ 48 h 144"/>
                <a:gd name="T78" fmla="*/ 130 w 174"/>
                <a:gd name="T79" fmla="*/ 32 h 144"/>
                <a:gd name="T80" fmla="*/ 131 w 174"/>
                <a:gd name="T81" fmla="*/ 22 h 144"/>
                <a:gd name="T82" fmla="*/ 134 w 174"/>
                <a:gd name="T83" fmla="*/ 5 h 144"/>
                <a:gd name="T84" fmla="*/ 134 w 174"/>
                <a:gd name="T85" fmla="*/ 5 h 144"/>
                <a:gd name="T86" fmla="*/ 117 w 174"/>
                <a:gd name="T87" fmla="*/ 2 h 144"/>
                <a:gd name="T88" fmla="*/ 106 w 174"/>
                <a:gd name="T89"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 h="144">
                  <a:moveTo>
                    <a:pt x="106" y="1"/>
                  </a:moveTo>
                  <a:cubicBezTo>
                    <a:pt x="100" y="0"/>
                    <a:pt x="96" y="1"/>
                    <a:pt x="91" y="2"/>
                  </a:cubicBezTo>
                  <a:cubicBezTo>
                    <a:pt x="89" y="3"/>
                    <a:pt x="83" y="5"/>
                    <a:pt x="81" y="6"/>
                  </a:cubicBezTo>
                  <a:cubicBezTo>
                    <a:pt x="79" y="7"/>
                    <a:pt x="76" y="9"/>
                    <a:pt x="77" y="11"/>
                  </a:cubicBezTo>
                  <a:cubicBezTo>
                    <a:pt x="77" y="17"/>
                    <a:pt x="83" y="19"/>
                    <a:pt x="83" y="29"/>
                  </a:cubicBezTo>
                  <a:cubicBezTo>
                    <a:pt x="84" y="38"/>
                    <a:pt x="75" y="45"/>
                    <a:pt x="67" y="45"/>
                  </a:cubicBezTo>
                  <a:cubicBezTo>
                    <a:pt x="58" y="45"/>
                    <a:pt x="49" y="38"/>
                    <a:pt x="50" y="29"/>
                  </a:cubicBezTo>
                  <a:cubicBezTo>
                    <a:pt x="50" y="19"/>
                    <a:pt x="56" y="17"/>
                    <a:pt x="56" y="11"/>
                  </a:cubicBezTo>
                  <a:cubicBezTo>
                    <a:pt x="57" y="9"/>
                    <a:pt x="54" y="7"/>
                    <a:pt x="52" y="6"/>
                  </a:cubicBezTo>
                  <a:cubicBezTo>
                    <a:pt x="50" y="5"/>
                    <a:pt x="45" y="3"/>
                    <a:pt x="42" y="2"/>
                  </a:cubicBezTo>
                  <a:cubicBezTo>
                    <a:pt x="37" y="1"/>
                    <a:pt x="33" y="0"/>
                    <a:pt x="27" y="1"/>
                  </a:cubicBezTo>
                  <a:cubicBezTo>
                    <a:pt x="26" y="1"/>
                    <a:pt x="19" y="1"/>
                    <a:pt x="16" y="2"/>
                  </a:cubicBezTo>
                  <a:cubicBezTo>
                    <a:pt x="9" y="3"/>
                    <a:pt x="6" y="4"/>
                    <a:pt x="0" y="5"/>
                  </a:cubicBezTo>
                  <a:cubicBezTo>
                    <a:pt x="0" y="139"/>
                    <a:pt x="0" y="139"/>
                    <a:pt x="0" y="139"/>
                  </a:cubicBezTo>
                  <a:cubicBezTo>
                    <a:pt x="6" y="140"/>
                    <a:pt x="9" y="141"/>
                    <a:pt x="16" y="142"/>
                  </a:cubicBezTo>
                  <a:cubicBezTo>
                    <a:pt x="19" y="143"/>
                    <a:pt x="26" y="143"/>
                    <a:pt x="27" y="143"/>
                  </a:cubicBezTo>
                  <a:cubicBezTo>
                    <a:pt x="33" y="144"/>
                    <a:pt x="37" y="143"/>
                    <a:pt x="42" y="142"/>
                  </a:cubicBezTo>
                  <a:cubicBezTo>
                    <a:pt x="45" y="141"/>
                    <a:pt x="50" y="139"/>
                    <a:pt x="52" y="138"/>
                  </a:cubicBezTo>
                  <a:cubicBezTo>
                    <a:pt x="54" y="137"/>
                    <a:pt x="57" y="135"/>
                    <a:pt x="56" y="132"/>
                  </a:cubicBezTo>
                  <a:cubicBezTo>
                    <a:pt x="56" y="127"/>
                    <a:pt x="50" y="125"/>
                    <a:pt x="50" y="115"/>
                  </a:cubicBezTo>
                  <a:cubicBezTo>
                    <a:pt x="49" y="106"/>
                    <a:pt x="58" y="99"/>
                    <a:pt x="67" y="99"/>
                  </a:cubicBezTo>
                  <a:cubicBezTo>
                    <a:pt x="75" y="99"/>
                    <a:pt x="84" y="106"/>
                    <a:pt x="83" y="115"/>
                  </a:cubicBezTo>
                  <a:cubicBezTo>
                    <a:pt x="83" y="125"/>
                    <a:pt x="77" y="127"/>
                    <a:pt x="77" y="132"/>
                  </a:cubicBezTo>
                  <a:cubicBezTo>
                    <a:pt x="76" y="135"/>
                    <a:pt x="79" y="137"/>
                    <a:pt x="81" y="138"/>
                  </a:cubicBezTo>
                  <a:cubicBezTo>
                    <a:pt x="83" y="139"/>
                    <a:pt x="89" y="141"/>
                    <a:pt x="91" y="142"/>
                  </a:cubicBezTo>
                  <a:cubicBezTo>
                    <a:pt x="96" y="143"/>
                    <a:pt x="100" y="144"/>
                    <a:pt x="106" y="143"/>
                  </a:cubicBezTo>
                  <a:cubicBezTo>
                    <a:pt x="107" y="143"/>
                    <a:pt x="114" y="143"/>
                    <a:pt x="117" y="142"/>
                  </a:cubicBezTo>
                  <a:cubicBezTo>
                    <a:pt x="124" y="141"/>
                    <a:pt x="127" y="140"/>
                    <a:pt x="134" y="139"/>
                  </a:cubicBezTo>
                  <a:cubicBezTo>
                    <a:pt x="133" y="133"/>
                    <a:pt x="132" y="126"/>
                    <a:pt x="131" y="123"/>
                  </a:cubicBezTo>
                  <a:cubicBezTo>
                    <a:pt x="130" y="119"/>
                    <a:pt x="130" y="112"/>
                    <a:pt x="130" y="112"/>
                  </a:cubicBezTo>
                  <a:cubicBezTo>
                    <a:pt x="129" y="106"/>
                    <a:pt x="130" y="101"/>
                    <a:pt x="131" y="96"/>
                  </a:cubicBezTo>
                  <a:cubicBezTo>
                    <a:pt x="132" y="94"/>
                    <a:pt x="134" y="88"/>
                    <a:pt x="135" y="86"/>
                  </a:cubicBezTo>
                  <a:cubicBezTo>
                    <a:pt x="136" y="85"/>
                    <a:pt x="138" y="82"/>
                    <a:pt x="140" y="82"/>
                  </a:cubicBezTo>
                  <a:cubicBezTo>
                    <a:pt x="146" y="83"/>
                    <a:pt x="148" y="88"/>
                    <a:pt x="158" y="89"/>
                  </a:cubicBezTo>
                  <a:cubicBezTo>
                    <a:pt x="167" y="89"/>
                    <a:pt x="174" y="80"/>
                    <a:pt x="174" y="72"/>
                  </a:cubicBezTo>
                  <a:cubicBezTo>
                    <a:pt x="174" y="64"/>
                    <a:pt x="167" y="55"/>
                    <a:pt x="158" y="55"/>
                  </a:cubicBezTo>
                  <a:cubicBezTo>
                    <a:pt x="148" y="56"/>
                    <a:pt x="146" y="61"/>
                    <a:pt x="140" y="62"/>
                  </a:cubicBezTo>
                  <a:cubicBezTo>
                    <a:pt x="138" y="62"/>
                    <a:pt x="136" y="59"/>
                    <a:pt x="135" y="58"/>
                  </a:cubicBezTo>
                  <a:cubicBezTo>
                    <a:pt x="134" y="56"/>
                    <a:pt x="132" y="50"/>
                    <a:pt x="131" y="48"/>
                  </a:cubicBezTo>
                  <a:cubicBezTo>
                    <a:pt x="130" y="43"/>
                    <a:pt x="129" y="38"/>
                    <a:pt x="130" y="32"/>
                  </a:cubicBezTo>
                  <a:cubicBezTo>
                    <a:pt x="130" y="32"/>
                    <a:pt x="130" y="25"/>
                    <a:pt x="131" y="22"/>
                  </a:cubicBezTo>
                  <a:cubicBezTo>
                    <a:pt x="132" y="14"/>
                    <a:pt x="133" y="12"/>
                    <a:pt x="134" y="5"/>
                  </a:cubicBezTo>
                  <a:cubicBezTo>
                    <a:pt x="134" y="5"/>
                    <a:pt x="134" y="5"/>
                    <a:pt x="134" y="5"/>
                  </a:cubicBezTo>
                  <a:cubicBezTo>
                    <a:pt x="127" y="4"/>
                    <a:pt x="121" y="3"/>
                    <a:pt x="117" y="2"/>
                  </a:cubicBezTo>
                  <a:cubicBezTo>
                    <a:pt x="114" y="1"/>
                    <a:pt x="107" y="1"/>
                    <a:pt x="106" y="1"/>
                  </a:cubicBezTo>
                  <a:close/>
                </a:path>
              </a:pathLst>
            </a:custGeom>
            <a:solidFill>
              <a:srgbClr val="EAEAEA"/>
            </a:solidFill>
            <a:ln>
              <a:noFill/>
            </a:ln>
            <a:scene3d>
              <a:camera prst="perspectiveRelaxed">
                <a:rot lat="17973591" lon="0" rev="0"/>
              </a:camera>
              <a:lightRig rig="balanced" dir="t">
                <a:rot lat="0" lon="0" rev="4200000"/>
              </a:lightRig>
            </a:scene3d>
            <a:sp3d extrusionH="95250">
              <a:bevelT w="19050" h="19050"/>
            </a:sp3d>
            <a:extLst/>
          </p:spPr>
          <p:txBody>
            <a:bodyPr vert="horz" wrap="square" lIns="76200" tIns="38100" rIns="76200" bIns="38100" numCol="1" anchor="t" anchorCtr="0" compatLnSpc="1">
              <a:prstTxWarp prst="textNoShape">
                <a:avLst/>
              </a:prstTxWarp>
            </a:bodyPr>
            <a:lstStyle/>
            <a:p>
              <a:endParaRPr lang="en-GB" sz="1500"/>
            </a:p>
          </p:txBody>
        </p:sp>
        <p:grpSp>
          <p:nvGrpSpPr>
            <p:cNvPr id="7" name="Gruppieren 21"/>
            <p:cNvGrpSpPr/>
            <p:nvPr/>
          </p:nvGrpSpPr>
          <p:grpSpPr>
            <a:xfrm>
              <a:off x="5930615" y="1777380"/>
              <a:ext cx="2356556" cy="3540001"/>
              <a:chOff x="323849" y="1555750"/>
              <a:chExt cx="2827867" cy="4248001"/>
            </a:xfrm>
          </p:grpSpPr>
          <p:sp>
            <p:nvSpPr>
              <p:cNvPr id="23" name="_color1" descr="© INSCALE GmbH, 26.05.2010&#10;http://www.presentationload.com/"/>
              <p:cNvSpPr>
                <a:spLocks noChangeArrowheads="1"/>
              </p:cNvSpPr>
              <p:nvPr/>
            </p:nvSpPr>
            <p:spPr bwMode="gray">
              <a:xfrm>
                <a:off x="323850" y="1555750"/>
                <a:ext cx="2827866" cy="360363"/>
              </a:xfrm>
              <a:prstGeom prst="rect">
                <a:avLst/>
              </a:prstGeom>
              <a:gradFill rotWithShape="1">
                <a:gsLst>
                  <a:gs pos="0">
                    <a:srgbClr val="FFFFFF"/>
                  </a:gs>
                  <a:gs pos="100000">
                    <a:srgbClr val="D7D7D7"/>
                  </a:gs>
                </a:gsLst>
                <a:lin ang="5400000" scaled="1"/>
              </a:gradFill>
              <a:ln w="12700" algn="ctr">
                <a:solidFill>
                  <a:srgbClr val="C0C0C0"/>
                </a:solidFill>
                <a:miter lim="800000"/>
                <a:headEnd/>
                <a:tailEnd/>
              </a:ln>
              <a:effectLst>
                <a:outerShdw blurRad="127000" dist="63500" dir="2700000" algn="tl" rotWithShape="0">
                  <a:prstClr val="black">
                    <a:alpha val="40000"/>
                  </a:prstClr>
                </a:outerShdw>
              </a:effectLst>
            </p:spPr>
            <p:txBody>
              <a:bodyPr lIns="90000" tIns="60000" rIns="90000" bIns="60000" anchor="ctr"/>
              <a:lstStyle/>
              <a:p>
                <a:pPr defTabSz="668047" eaLnBrk="0" hangingPunct="0"/>
                <a:r>
                  <a:rPr lang="en-GB" sz="1500" b="1" noProof="1">
                    <a:solidFill>
                      <a:srgbClr val="000000"/>
                    </a:solidFill>
                    <a:cs typeface="Arial" charset="0"/>
                  </a:rPr>
                  <a:t>Benötigt:</a:t>
                </a:r>
              </a:p>
            </p:txBody>
          </p:sp>
          <p:sp>
            <p:nvSpPr>
              <p:cNvPr id="24" name="_color1" descr="© INSCALE GmbH, 26.05.2010&#10;http://www.presentationload.com/"/>
              <p:cNvSpPr>
                <a:spLocks noChangeArrowheads="1"/>
              </p:cNvSpPr>
              <p:nvPr/>
            </p:nvSpPr>
            <p:spPr bwMode="gray">
              <a:xfrm>
                <a:off x="323849" y="1916113"/>
                <a:ext cx="2827867" cy="3887638"/>
              </a:xfrm>
              <a:prstGeom prst="rect">
                <a:avLst/>
              </a:prstGeom>
              <a:solidFill>
                <a:schemeClr val="bg1"/>
              </a:solidFill>
              <a:ln w="12700">
                <a:solidFill>
                  <a:srgbClr val="C0C0C0"/>
                </a:solidFill>
                <a:miter lim="800000"/>
                <a:headEnd/>
                <a:tailEnd/>
              </a:ln>
              <a:effectLst>
                <a:outerShdw blurRad="127000" dist="63500" dir="2700000" algn="tl" rotWithShape="0">
                  <a:prstClr val="black">
                    <a:alpha val="40000"/>
                  </a:prstClr>
                </a:outerShdw>
              </a:effectLst>
            </p:spPr>
            <p:txBody>
              <a:bodyPr lIns="90000" tIns="90000" rIns="120000" bIns="60000"/>
              <a:lstStyle/>
              <a:p>
                <a:pPr>
                  <a:lnSpc>
                    <a:spcPct val="95000"/>
                  </a:lnSpc>
                  <a:spcAft>
                    <a:spcPts val="667"/>
                  </a:spcAft>
                  <a:buClr>
                    <a:srgbClr val="969696"/>
                  </a:buClr>
                </a:pPr>
                <a:r>
                  <a:rPr lang="en-GB" sz="1333" noProof="1">
                    <a:cs typeface="Arial" charset="0"/>
                  </a:rPr>
                  <a:t>Entscheidungen</a:t>
                </a:r>
              </a:p>
              <a:p>
                <a:pPr>
                  <a:lnSpc>
                    <a:spcPct val="95000"/>
                  </a:lnSpc>
                  <a:spcAft>
                    <a:spcPts val="667"/>
                  </a:spcAft>
                  <a:buClr>
                    <a:srgbClr val="969696"/>
                  </a:buClr>
                </a:pPr>
                <a:r>
                  <a:rPr lang="en-US" sz="1333" dirty="0" err="1">
                    <a:cs typeface="Arial" charset="0"/>
                  </a:rPr>
                  <a:t>Nicht</a:t>
                </a:r>
                <a:r>
                  <a:rPr lang="en-US" sz="1333" dirty="0">
                    <a:cs typeface="Arial" charset="0"/>
                  </a:rPr>
                  <a:t> </a:t>
                </a:r>
                <a:r>
                  <a:rPr lang="en-US" sz="1333" dirty="0" err="1">
                    <a:cs typeface="Arial" charset="0"/>
                  </a:rPr>
                  <a:t>bloß</a:t>
                </a:r>
                <a:r>
                  <a:rPr lang="en-US" sz="1333" dirty="0">
                    <a:cs typeface="Arial" charset="0"/>
                  </a:rPr>
                  <a:t> den </a:t>
                </a:r>
                <a:r>
                  <a:rPr lang="de-DE" sz="1333" dirty="0">
                    <a:cs typeface="Arial" charset="0"/>
                  </a:rPr>
                  <a:t>Entscheidungsakt am Ende, </a:t>
                </a:r>
                <a:r>
                  <a:rPr lang="en-US" sz="1333" dirty="0" err="1">
                    <a:cs typeface="Arial" charset="0"/>
                  </a:rPr>
                  <a:t>sondern</a:t>
                </a:r>
                <a:r>
                  <a:rPr lang="en-US" sz="1333" dirty="0">
                    <a:cs typeface="Arial" charset="0"/>
                  </a:rPr>
                  <a:t> </a:t>
                </a:r>
                <a:r>
                  <a:rPr lang="de-DE" sz="1333" dirty="0">
                    <a:cs typeface="Arial" charset="0"/>
                  </a:rPr>
                  <a:t>viele Vor- und Teilentscheidungen</a:t>
                </a:r>
                <a:r>
                  <a:rPr lang="en-US" sz="1333" dirty="0">
                    <a:cs typeface="Arial" charset="0"/>
                  </a:rPr>
                  <a:t>, die </a:t>
                </a:r>
                <a:r>
                  <a:rPr lang="de-DE" sz="1333" dirty="0">
                    <a:cs typeface="Arial" charset="0"/>
                  </a:rPr>
                  <a:t>unregelmäßig </a:t>
                </a:r>
                <a:r>
                  <a:rPr lang="en-US" sz="1333" dirty="0">
                    <a:cs typeface="Arial" charset="0"/>
                  </a:rPr>
                  <a:t>und of </a:t>
                </a:r>
                <a:r>
                  <a:rPr lang="en-US" sz="1333" dirty="0" err="1">
                    <a:cs typeface="Arial" charset="0"/>
                  </a:rPr>
                  <a:t>unverhersehbar</a:t>
                </a:r>
                <a:r>
                  <a:rPr lang="en-US" sz="1333" dirty="0">
                    <a:cs typeface="Arial" charset="0"/>
                  </a:rPr>
                  <a:t> </a:t>
                </a:r>
                <a:r>
                  <a:rPr lang="de-DE" sz="1333" dirty="0">
                    <a:cs typeface="Arial" charset="0"/>
                  </a:rPr>
                  <a:t>auf</a:t>
                </a:r>
                <a:r>
                  <a:rPr lang="en-US" sz="1333" dirty="0" err="1">
                    <a:cs typeface="Arial" charset="0"/>
                  </a:rPr>
                  <a:t>treten</a:t>
                </a:r>
                <a:r>
                  <a:rPr lang="de-DE" sz="1333" dirty="0">
                    <a:cs typeface="Arial" charset="0"/>
                  </a:rPr>
                  <a:t>.</a:t>
                </a:r>
              </a:p>
              <a:p>
                <a:pPr>
                  <a:lnSpc>
                    <a:spcPct val="95000"/>
                  </a:lnSpc>
                  <a:spcAft>
                    <a:spcPts val="667"/>
                  </a:spcAft>
                  <a:buClr>
                    <a:srgbClr val="969696"/>
                  </a:buClr>
                </a:pPr>
                <a:endParaRPr lang="en-GB" sz="1333" noProof="1">
                  <a:cs typeface="Arial" charset="0"/>
                </a:endParaRPr>
              </a:p>
            </p:txBody>
          </p:sp>
        </p:grpSp>
        <p:sp>
          <p:nvSpPr>
            <p:cNvPr id="34" name="Gewitterblitz 33"/>
            <p:cNvSpPr/>
            <p:nvPr/>
          </p:nvSpPr>
          <p:spPr>
            <a:xfrm>
              <a:off x="1792834" y="2850636"/>
              <a:ext cx="398946" cy="1259620"/>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00"/>
            </a:p>
          </p:txBody>
        </p:sp>
        <p:sp>
          <p:nvSpPr>
            <p:cNvPr id="35" name="Gewitterblitz 34"/>
            <p:cNvSpPr/>
            <p:nvPr/>
          </p:nvSpPr>
          <p:spPr>
            <a:xfrm>
              <a:off x="2732895" y="2850636"/>
              <a:ext cx="398946" cy="1259620"/>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00"/>
            </a:p>
          </p:txBody>
        </p:sp>
        <p:sp>
          <p:nvSpPr>
            <p:cNvPr id="36" name="Gewitterblitz 35"/>
            <p:cNvSpPr/>
            <p:nvPr/>
          </p:nvSpPr>
          <p:spPr>
            <a:xfrm>
              <a:off x="3612544" y="2846532"/>
              <a:ext cx="398946" cy="1259620"/>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00"/>
            </a:p>
          </p:txBody>
        </p:sp>
        <p:sp>
          <p:nvSpPr>
            <p:cNvPr id="32" name="Gewitterblitz 31"/>
            <p:cNvSpPr/>
            <p:nvPr/>
          </p:nvSpPr>
          <p:spPr>
            <a:xfrm>
              <a:off x="4581641" y="2858020"/>
              <a:ext cx="398946" cy="1259620"/>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500"/>
            </a:p>
          </p:txBody>
        </p:sp>
        <p:sp>
          <p:nvSpPr>
            <p:cNvPr id="33" name="Textfeld 32"/>
            <p:cNvSpPr txBox="1"/>
            <p:nvPr/>
          </p:nvSpPr>
          <p:spPr>
            <a:xfrm>
              <a:off x="6012160" y="4117640"/>
              <a:ext cx="1980220" cy="600538"/>
            </a:xfrm>
            <a:prstGeom prst="rect">
              <a:avLst/>
            </a:prstGeom>
            <a:noFill/>
          </p:spPr>
          <p:txBody>
            <a:bodyPr wrap="square" rtlCol="0">
              <a:spAutoFit/>
            </a:bodyPr>
            <a:lstStyle/>
            <a:p>
              <a:r>
                <a:rPr lang="de-DE" sz="1200" dirty="0"/>
                <a:t>Homo oeconomicus? </a:t>
              </a:r>
              <a:r>
                <a:rPr lang="de-DE" sz="1200" dirty="0">
                  <a:sym typeface="Wingdings" panose="05000000000000000000" pitchFamily="2" charset="2"/>
                </a:rPr>
                <a:t></a:t>
              </a:r>
              <a:endParaRPr lang="de-DE" sz="1200" dirty="0"/>
            </a:p>
            <a:p>
              <a:r>
                <a:rPr lang="de-DE" sz="1200" dirty="0" err="1"/>
                <a:t>Bounded</a:t>
              </a:r>
              <a:r>
                <a:rPr lang="de-DE" sz="1200" dirty="0"/>
                <a:t> </a:t>
              </a:r>
              <a:r>
                <a:rPr lang="de-DE" sz="1200" dirty="0" err="1"/>
                <a:t>Rationality</a:t>
              </a:r>
              <a:r>
                <a:rPr lang="de-DE" sz="1200" dirty="0"/>
                <a:t> </a:t>
              </a:r>
              <a:r>
                <a:rPr lang="de-DE" sz="1050" dirty="0"/>
                <a:t>(Simon 1959) </a:t>
              </a:r>
              <a:endParaRPr lang="en-US" sz="1200" dirty="0"/>
            </a:p>
          </p:txBody>
        </p:sp>
      </p:grpSp>
      <p:sp>
        <p:nvSpPr>
          <p:cNvPr id="29" name="Text Box 34"/>
          <p:cNvSpPr txBox="1">
            <a:spLocks noChangeArrowheads="1"/>
          </p:cNvSpPr>
          <p:nvPr/>
        </p:nvSpPr>
        <p:spPr bwMode="auto">
          <a:xfrm>
            <a:off x="5347854" y="5379342"/>
            <a:ext cx="1504127" cy="230832"/>
          </a:xfrm>
          <a:prstGeom prst="rect">
            <a:avLst/>
          </a:prstGeom>
          <a:noFill/>
          <a:ln w="9525" algn="ctr">
            <a:noFill/>
            <a:miter lim="800000"/>
            <a:headEnd/>
            <a:tailEnd/>
          </a:ln>
        </p:spPr>
        <p:txBody>
          <a:bodyPr wrap="square">
            <a:spAutoFit/>
          </a:bodyPr>
          <a:lstStyle/>
          <a:p>
            <a:pPr algn="r">
              <a:spcBef>
                <a:spcPct val="50000"/>
              </a:spcBef>
            </a:pPr>
            <a:r>
              <a:rPr lang="de-DE" sz="900" dirty="0"/>
              <a:t>Quelle: Witte (1988)</a:t>
            </a:r>
          </a:p>
        </p:txBody>
      </p:sp>
    </p:spTree>
    <p:extLst>
      <p:ext uri="{BB962C8B-B14F-4D97-AF65-F5344CB8AC3E}">
        <p14:creationId xmlns:p14="http://schemas.microsoft.com/office/powerpoint/2010/main" val="53701960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p:txBody>
          <a:bodyPr/>
          <a:lstStyle/>
          <a:p>
            <a:pPr eaLnBrk="1" hangingPunct="1"/>
            <a:r>
              <a:rPr lang="de-DE"/>
              <a:t>Fehler in den Phasen</a:t>
            </a:r>
          </a:p>
        </p:txBody>
      </p:sp>
      <p:sp>
        <p:nvSpPr>
          <p:cNvPr id="2" name="Foliennummernplatzhalter 1"/>
          <p:cNvSpPr>
            <a:spLocks noGrp="1"/>
          </p:cNvSpPr>
          <p:nvPr>
            <p:ph type="sldNum" sz="quarter" idx="14"/>
          </p:nvPr>
        </p:nvSpPr>
        <p:spPr/>
        <p:txBody>
          <a:bodyPr/>
          <a:lstStyle/>
          <a:p>
            <a:fld id="{BE3DC40E-DBBE-4E2D-9EEC-FBF0DA0E9179}" type="slidenum">
              <a:rPr lang="de-AT" smtClean="0"/>
              <a:pPr/>
              <a:t>6</a:t>
            </a:fld>
            <a:endParaRPr lang="de-AT" dirty="0"/>
          </a:p>
        </p:txBody>
      </p:sp>
      <p:grpSp>
        <p:nvGrpSpPr>
          <p:cNvPr id="11" name="Gruppieren 10"/>
          <p:cNvGrpSpPr/>
          <p:nvPr/>
        </p:nvGrpSpPr>
        <p:grpSpPr>
          <a:xfrm>
            <a:off x="322290" y="1344613"/>
            <a:ext cx="8732810" cy="3221159"/>
            <a:chOff x="322290" y="1344613"/>
            <a:chExt cx="8732810" cy="3221159"/>
          </a:xfrm>
        </p:grpSpPr>
        <p:sp>
          <p:nvSpPr>
            <p:cNvPr id="4" name="Rectangle 27"/>
            <p:cNvSpPr>
              <a:spLocks noChangeArrowheads="1"/>
            </p:cNvSpPr>
            <p:nvPr/>
          </p:nvSpPr>
          <p:spPr bwMode="auto">
            <a:xfrm>
              <a:off x="322290" y="1344613"/>
              <a:ext cx="1879439" cy="641892"/>
            </a:xfrm>
            <a:prstGeom prst="rect">
              <a:avLst/>
            </a:prstGeom>
            <a:solidFill>
              <a:schemeClr val="accent4">
                <a:lumMod val="50000"/>
              </a:schemeClr>
            </a:solidFill>
            <a:ln w="12700">
              <a:solidFill>
                <a:schemeClr val="bg1"/>
              </a:solidFill>
              <a:miter lim="800000"/>
              <a:headEnd/>
              <a:tailEnd/>
            </a:ln>
          </p:spPr>
          <p:txBody>
            <a:bodyPr wrap="none" anchor="ctr"/>
            <a:lstStyle/>
            <a:p>
              <a:pPr defTabSz="634975"/>
              <a:r>
                <a:rPr lang="de-DE" sz="1400" b="1" dirty="0">
                  <a:solidFill>
                    <a:schemeClr val="bg1"/>
                  </a:solidFill>
                </a:rPr>
                <a:t>Problemanalyse</a:t>
              </a:r>
            </a:p>
            <a:p>
              <a:pPr defTabSz="634975"/>
              <a:r>
                <a:rPr lang="de-DE" sz="1400" b="1" dirty="0">
                  <a:solidFill>
                    <a:schemeClr val="bg1"/>
                  </a:solidFill>
                </a:rPr>
                <a:t>Zieldefinition</a:t>
              </a:r>
            </a:p>
          </p:txBody>
        </p:sp>
        <p:sp>
          <p:nvSpPr>
            <p:cNvPr id="5" name="Rectangle 28"/>
            <p:cNvSpPr>
              <a:spLocks noChangeArrowheads="1"/>
            </p:cNvSpPr>
            <p:nvPr/>
          </p:nvSpPr>
          <p:spPr bwMode="auto">
            <a:xfrm>
              <a:off x="2575447" y="1344613"/>
              <a:ext cx="1935121" cy="641892"/>
            </a:xfrm>
            <a:prstGeom prst="rect">
              <a:avLst/>
            </a:prstGeom>
            <a:solidFill>
              <a:schemeClr val="accent4">
                <a:lumMod val="60000"/>
                <a:lumOff val="40000"/>
              </a:schemeClr>
            </a:solidFill>
            <a:ln w="12700">
              <a:solidFill>
                <a:schemeClr val="bg1"/>
              </a:solidFill>
              <a:miter lim="800000"/>
              <a:headEnd/>
              <a:tailEnd/>
            </a:ln>
          </p:spPr>
          <p:txBody>
            <a:bodyPr wrap="none" anchor="ctr"/>
            <a:lstStyle/>
            <a:p>
              <a:pPr algn="ctr" defTabSz="634975"/>
              <a:r>
                <a:rPr lang="de-DE" sz="1400" b="1" dirty="0"/>
                <a:t>Ideenfindung</a:t>
              </a:r>
            </a:p>
          </p:txBody>
        </p:sp>
        <p:sp>
          <p:nvSpPr>
            <p:cNvPr id="6" name="Rectangle 29"/>
            <p:cNvSpPr>
              <a:spLocks noChangeArrowheads="1"/>
            </p:cNvSpPr>
            <p:nvPr/>
          </p:nvSpPr>
          <p:spPr bwMode="auto">
            <a:xfrm>
              <a:off x="4884290" y="1344613"/>
              <a:ext cx="1793856" cy="641892"/>
            </a:xfrm>
            <a:prstGeom prst="rect">
              <a:avLst/>
            </a:prstGeom>
            <a:solidFill>
              <a:schemeClr val="accent4">
                <a:lumMod val="20000"/>
                <a:lumOff val="80000"/>
              </a:schemeClr>
            </a:solidFill>
            <a:ln w="12700">
              <a:solidFill>
                <a:schemeClr val="bg1"/>
              </a:solidFill>
              <a:miter lim="800000"/>
              <a:headEnd/>
              <a:tailEnd/>
            </a:ln>
          </p:spPr>
          <p:txBody>
            <a:bodyPr wrap="none" anchor="ctr"/>
            <a:lstStyle/>
            <a:p>
              <a:pPr defTabSz="634975"/>
              <a:r>
                <a:rPr lang="de-DE" sz="1400" b="1" dirty="0"/>
                <a:t>Ideenbewertung</a:t>
              </a:r>
            </a:p>
          </p:txBody>
        </p:sp>
        <p:sp>
          <p:nvSpPr>
            <p:cNvPr id="7" name="Rectangle 30"/>
            <p:cNvSpPr>
              <a:spLocks noChangeArrowheads="1"/>
            </p:cNvSpPr>
            <p:nvPr/>
          </p:nvSpPr>
          <p:spPr bwMode="auto">
            <a:xfrm>
              <a:off x="7051869" y="1353756"/>
              <a:ext cx="1793858" cy="641892"/>
            </a:xfrm>
            <a:prstGeom prst="rect">
              <a:avLst/>
            </a:prstGeom>
            <a:solidFill>
              <a:schemeClr val="accent4">
                <a:lumMod val="75000"/>
              </a:schemeClr>
            </a:solidFill>
            <a:ln w="12700">
              <a:solidFill>
                <a:schemeClr val="bg1"/>
              </a:solidFill>
              <a:miter lim="800000"/>
              <a:headEnd/>
              <a:tailEnd/>
            </a:ln>
          </p:spPr>
          <p:txBody>
            <a:bodyPr wrap="none" anchor="ctr"/>
            <a:lstStyle/>
            <a:p>
              <a:pPr algn="ctr" defTabSz="634975"/>
              <a:r>
                <a:rPr lang="de-DE" sz="1400" b="1" dirty="0">
                  <a:solidFill>
                    <a:schemeClr val="bg1"/>
                  </a:solidFill>
                </a:rPr>
                <a:t>Entscheidung</a:t>
              </a:r>
            </a:p>
          </p:txBody>
        </p:sp>
        <p:sp>
          <p:nvSpPr>
            <p:cNvPr id="8" name="AutoShape 31"/>
            <p:cNvSpPr>
              <a:spLocks noChangeArrowheads="1"/>
            </p:cNvSpPr>
            <p:nvPr/>
          </p:nvSpPr>
          <p:spPr bwMode="auto">
            <a:xfrm>
              <a:off x="2201726" y="1519674"/>
              <a:ext cx="373720" cy="350123"/>
            </a:xfrm>
            <a:prstGeom prst="rightArrow">
              <a:avLst>
                <a:gd name="adj1" fmla="val 50000"/>
                <a:gd name="adj2" fmla="val 39509"/>
              </a:avLst>
            </a:prstGeom>
            <a:solidFill>
              <a:schemeClr val="accent4"/>
            </a:solidFill>
            <a:ln w="12700">
              <a:solidFill>
                <a:schemeClr val="accent4"/>
              </a:solidFill>
              <a:miter lim="800000"/>
              <a:headEnd/>
              <a:tailEnd/>
            </a:ln>
          </p:spPr>
          <p:txBody>
            <a:bodyPr wrap="none" anchor="ctr"/>
            <a:lstStyle/>
            <a:p>
              <a:endParaRPr lang="de-AT" sz="1500"/>
            </a:p>
          </p:txBody>
        </p:sp>
        <p:sp>
          <p:nvSpPr>
            <p:cNvPr id="9" name="AutoShape 32"/>
            <p:cNvSpPr>
              <a:spLocks noChangeArrowheads="1"/>
            </p:cNvSpPr>
            <p:nvPr/>
          </p:nvSpPr>
          <p:spPr bwMode="auto">
            <a:xfrm>
              <a:off x="4510568" y="1519674"/>
              <a:ext cx="373720" cy="350123"/>
            </a:xfrm>
            <a:prstGeom prst="rightArrow">
              <a:avLst>
                <a:gd name="adj1" fmla="val 50000"/>
                <a:gd name="adj2" fmla="val 43136"/>
              </a:avLst>
            </a:prstGeom>
            <a:solidFill>
              <a:schemeClr val="accent4"/>
            </a:solidFill>
            <a:ln w="12700">
              <a:solidFill>
                <a:schemeClr val="accent4"/>
              </a:solidFill>
              <a:miter lim="800000"/>
              <a:headEnd/>
              <a:tailEnd/>
            </a:ln>
          </p:spPr>
          <p:txBody>
            <a:bodyPr wrap="none" anchor="ctr"/>
            <a:lstStyle/>
            <a:p>
              <a:endParaRPr lang="de-AT" sz="1500"/>
            </a:p>
          </p:txBody>
        </p:sp>
        <p:sp>
          <p:nvSpPr>
            <p:cNvPr id="10" name="AutoShape 33"/>
            <p:cNvSpPr>
              <a:spLocks noChangeArrowheads="1"/>
            </p:cNvSpPr>
            <p:nvPr/>
          </p:nvSpPr>
          <p:spPr bwMode="auto">
            <a:xfrm>
              <a:off x="6678147" y="1519674"/>
              <a:ext cx="373720" cy="350123"/>
            </a:xfrm>
            <a:prstGeom prst="rightArrow">
              <a:avLst>
                <a:gd name="adj1" fmla="val 50000"/>
                <a:gd name="adj2" fmla="val 39509"/>
              </a:avLst>
            </a:prstGeom>
            <a:solidFill>
              <a:schemeClr val="accent4"/>
            </a:solidFill>
            <a:ln w="12700">
              <a:solidFill>
                <a:schemeClr val="accent4"/>
              </a:solidFill>
              <a:miter lim="800000"/>
              <a:headEnd/>
              <a:tailEnd/>
            </a:ln>
          </p:spPr>
          <p:txBody>
            <a:bodyPr wrap="none" anchor="ctr"/>
            <a:lstStyle/>
            <a:p>
              <a:endParaRPr lang="de-AT" sz="1500"/>
            </a:p>
          </p:txBody>
        </p:sp>
        <p:sp>
          <p:nvSpPr>
            <p:cNvPr id="12" name="Textfeld 11"/>
            <p:cNvSpPr txBox="1"/>
            <p:nvPr/>
          </p:nvSpPr>
          <p:spPr>
            <a:xfrm>
              <a:off x="322290" y="2184249"/>
              <a:ext cx="1932348" cy="2281523"/>
            </a:xfrm>
            <a:prstGeom prst="rect">
              <a:avLst/>
            </a:prstGeom>
            <a:noFill/>
          </p:spPr>
          <p:txBody>
            <a:bodyPr wrap="square" rtlCol="0">
              <a:spAutoFit/>
            </a:bodyPr>
            <a:lstStyle/>
            <a:p>
              <a:pPr marL="177800" indent="-177800">
                <a:spcBef>
                  <a:spcPts val="300"/>
                </a:spcBef>
                <a:spcAft>
                  <a:spcPts val="300"/>
                </a:spcAft>
                <a:buFont typeface="+mj-lt"/>
                <a:buAutoNum type="arabicPeriod"/>
              </a:pPr>
              <a:r>
                <a:rPr lang="de-AT" sz="1200" dirty="0"/>
                <a:t>Informations-sammlung hypo-thesenbestätigend</a:t>
              </a:r>
            </a:p>
            <a:p>
              <a:pPr marL="177800" indent="-177800">
                <a:spcBef>
                  <a:spcPts val="300"/>
                </a:spcBef>
                <a:spcAft>
                  <a:spcPts val="300"/>
                </a:spcAft>
                <a:buFont typeface="+mj-lt"/>
                <a:buAutoNum type="arabicPeriod"/>
              </a:pPr>
              <a:r>
                <a:rPr lang="de-AT" sz="1200" dirty="0"/>
                <a:t>Reduktion auf zentrale Variablen</a:t>
              </a:r>
            </a:p>
            <a:p>
              <a:pPr marL="177800" indent="-177800">
                <a:spcBef>
                  <a:spcPts val="300"/>
                </a:spcBef>
                <a:spcAft>
                  <a:spcPts val="300"/>
                </a:spcAft>
                <a:buFont typeface="+mj-lt"/>
                <a:buAutoNum type="arabicPeriod"/>
              </a:pPr>
              <a:r>
                <a:rPr lang="de-AT" sz="1200" dirty="0"/>
                <a:t>Rückgriff auf Analogien und Alltagstheorien</a:t>
              </a:r>
            </a:p>
            <a:p>
              <a:pPr marL="177800" indent="-177800">
                <a:spcBef>
                  <a:spcPts val="300"/>
                </a:spcBef>
                <a:spcAft>
                  <a:spcPts val="300"/>
                </a:spcAft>
                <a:buFont typeface="+mj-lt"/>
                <a:buAutoNum type="arabicPeriod"/>
              </a:pPr>
              <a:r>
                <a:rPr lang="de-AT" sz="1200" dirty="0"/>
                <a:t>Prioritätensetzung nach Erfolgswahr-</a:t>
              </a:r>
              <a:r>
                <a:rPr lang="de-AT" sz="1200" dirty="0" err="1"/>
                <a:t>scheinlichkeit</a:t>
              </a:r>
              <a:endParaRPr lang="de-AT" sz="1200" dirty="0"/>
            </a:p>
          </p:txBody>
        </p:sp>
        <p:sp>
          <p:nvSpPr>
            <p:cNvPr id="13" name="Textfeld 12"/>
            <p:cNvSpPr txBox="1"/>
            <p:nvPr/>
          </p:nvSpPr>
          <p:spPr>
            <a:xfrm>
              <a:off x="2560492" y="2179865"/>
              <a:ext cx="2005069" cy="2385907"/>
            </a:xfrm>
            <a:prstGeom prst="rect">
              <a:avLst/>
            </a:prstGeom>
            <a:noFill/>
          </p:spPr>
          <p:txBody>
            <a:bodyPr wrap="square" rtlCol="0">
              <a:spAutoFit/>
            </a:bodyPr>
            <a:lstStyle/>
            <a:p>
              <a:pPr marL="177800" indent="-177800">
                <a:spcBef>
                  <a:spcPts val="300"/>
                </a:spcBef>
                <a:spcAft>
                  <a:spcPts val="300"/>
                </a:spcAft>
                <a:buFont typeface="+mj-lt"/>
                <a:buAutoNum type="arabicPeriod"/>
              </a:pPr>
              <a:r>
                <a:rPr lang="de-AT" sz="1200" dirty="0"/>
                <a:t>Anwendung von Routinen und bewährten Strategien</a:t>
              </a:r>
            </a:p>
            <a:p>
              <a:pPr marL="177800" indent="-177800">
                <a:spcBef>
                  <a:spcPts val="300"/>
                </a:spcBef>
                <a:spcAft>
                  <a:spcPts val="300"/>
                </a:spcAft>
                <a:buFont typeface="+mj-lt"/>
                <a:buAutoNum type="arabicPeriod"/>
              </a:pPr>
              <a:r>
                <a:rPr lang="de-AT" sz="1200" dirty="0"/>
                <a:t>Äußere und innere Umwelt „stören“</a:t>
              </a:r>
            </a:p>
            <a:p>
              <a:pPr marL="177800" indent="-177800">
                <a:spcBef>
                  <a:spcPts val="300"/>
                </a:spcBef>
                <a:spcAft>
                  <a:spcPts val="300"/>
                </a:spcAft>
                <a:buFont typeface="+mj-lt"/>
                <a:buAutoNum type="arabicPeriod"/>
              </a:pPr>
              <a:r>
                <a:rPr lang="de-AT" sz="1200" dirty="0"/>
                <a:t>Funktionale Gebundenheit, Betriebsblindheit, hohe Motivation, Gruppendruck als Moderatoren</a:t>
              </a:r>
            </a:p>
          </p:txBody>
        </p:sp>
        <p:sp>
          <p:nvSpPr>
            <p:cNvPr id="14" name="Textfeld 13"/>
            <p:cNvSpPr txBox="1"/>
            <p:nvPr/>
          </p:nvSpPr>
          <p:spPr>
            <a:xfrm>
              <a:off x="4836443" y="2183076"/>
              <a:ext cx="2007037" cy="1565750"/>
            </a:xfrm>
            <a:prstGeom prst="rect">
              <a:avLst/>
            </a:prstGeom>
            <a:noFill/>
          </p:spPr>
          <p:txBody>
            <a:bodyPr wrap="square" rtlCol="0">
              <a:spAutoFit/>
            </a:bodyPr>
            <a:lstStyle/>
            <a:p>
              <a:pPr marL="177800" indent="-177800">
                <a:spcBef>
                  <a:spcPts val="300"/>
                </a:spcBef>
                <a:spcAft>
                  <a:spcPts val="300"/>
                </a:spcAft>
                <a:buFont typeface="+mj-lt"/>
                <a:buAutoNum type="arabicPeriod"/>
              </a:pPr>
              <a:r>
                <a:rPr lang="de-AT" sz="1200" dirty="0"/>
                <a:t>Keine bzw. zu globale Zielbildung</a:t>
              </a:r>
            </a:p>
            <a:p>
              <a:pPr marL="177800" indent="-177800">
                <a:spcBef>
                  <a:spcPts val="300"/>
                </a:spcBef>
                <a:spcAft>
                  <a:spcPts val="300"/>
                </a:spcAft>
                <a:buFont typeface="+mj-lt"/>
                <a:buAutoNum type="arabicPeriod"/>
              </a:pPr>
              <a:r>
                <a:rPr lang="de-AT" sz="1200" dirty="0"/>
                <a:t>Handeln wird vor Denken gestellt</a:t>
              </a:r>
            </a:p>
            <a:p>
              <a:pPr marL="177800" indent="-177800">
                <a:spcBef>
                  <a:spcPts val="300"/>
                </a:spcBef>
                <a:spcAft>
                  <a:spcPts val="300"/>
                </a:spcAft>
                <a:buFont typeface="+mj-lt"/>
                <a:buAutoNum type="arabicPeriod"/>
              </a:pPr>
              <a:r>
                <a:rPr lang="de-AT" sz="1200" dirty="0"/>
                <a:t>Zukunft als Abbild der Gegenwart</a:t>
              </a:r>
            </a:p>
            <a:p>
              <a:pPr marL="177800" indent="-177800">
                <a:spcBef>
                  <a:spcPts val="300"/>
                </a:spcBef>
                <a:spcAft>
                  <a:spcPts val="300"/>
                </a:spcAft>
                <a:buFont typeface="+mj-lt"/>
                <a:buAutoNum type="arabicPeriod"/>
              </a:pPr>
              <a:r>
                <a:rPr lang="de-AT" sz="1200" dirty="0"/>
                <a:t>Planungsoptimismus</a:t>
              </a:r>
            </a:p>
          </p:txBody>
        </p:sp>
        <p:sp>
          <p:nvSpPr>
            <p:cNvPr id="15" name="Textfeld 14"/>
            <p:cNvSpPr txBox="1"/>
            <p:nvPr/>
          </p:nvSpPr>
          <p:spPr>
            <a:xfrm>
              <a:off x="6978705" y="2179865"/>
              <a:ext cx="2076395" cy="2206964"/>
            </a:xfrm>
            <a:prstGeom prst="rect">
              <a:avLst/>
            </a:prstGeom>
            <a:noFill/>
          </p:spPr>
          <p:txBody>
            <a:bodyPr wrap="square" rtlCol="0">
              <a:spAutoFit/>
            </a:bodyPr>
            <a:lstStyle/>
            <a:p>
              <a:pPr marL="177800" indent="-177800">
                <a:spcBef>
                  <a:spcPts val="300"/>
                </a:spcBef>
                <a:spcAft>
                  <a:spcPts val="300"/>
                </a:spcAft>
                <a:buFont typeface="+mj-lt"/>
                <a:buAutoNum type="arabicPeriod"/>
              </a:pPr>
              <a:r>
                <a:rPr lang="de-AT" sz="1200" dirty="0"/>
                <a:t>Beschluss zu einem Tun wird Tun gleichgesetzt</a:t>
              </a:r>
            </a:p>
            <a:p>
              <a:pPr marL="177800" indent="-177800">
                <a:spcBef>
                  <a:spcPts val="300"/>
                </a:spcBef>
                <a:spcAft>
                  <a:spcPts val="300"/>
                </a:spcAft>
                <a:buFont typeface="+mj-lt"/>
                <a:buAutoNum type="arabicPeriod"/>
              </a:pPr>
              <a:r>
                <a:rPr lang="de-AT" sz="1200" dirty="0"/>
                <a:t>Eskalation der „Selbstverpflichtung“</a:t>
              </a:r>
            </a:p>
            <a:p>
              <a:pPr marL="177800" indent="-177800">
                <a:spcBef>
                  <a:spcPts val="300"/>
                </a:spcBef>
                <a:spcAft>
                  <a:spcPts val="300"/>
                </a:spcAft>
                <a:buFont typeface="+mj-lt"/>
                <a:buAutoNum type="arabicPeriod"/>
              </a:pPr>
              <a:r>
                <a:rPr lang="de-AT" sz="1200" dirty="0"/>
                <a:t>Kognitive Dissonanzen führen zu Verklärung der Planungsphase und zu </a:t>
              </a:r>
              <a:r>
                <a:rPr lang="de-AT" sz="1200" dirty="0" err="1"/>
                <a:t>Attributions</a:t>
              </a:r>
              <a:r>
                <a:rPr lang="de-AT" sz="1200" dirty="0"/>
                <a:t>-fehlern</a:t>
              </a:r>
            </a:p>
          </p:txBody>
        </p:sp>
      </p:grpSp>
      <p:sp>
        <p:nvSpPr>
          <p:cNvPr id="19" name="Text Box 34"/>
          <p:cNvSpPr txBox="1">
            <a:spLocks noChangeArrowheads="1"/>
          </p:cNvSpPr>
          <p:nvPr/>
        </p:nvSpPr>
        <p:spPr bwMode="auto">
          <a:xfrm>
            <a:off x="7147924" y="4972993"/>
            <a:ext cx="1840037" cy="230832"/>
          </a:xfrm>
          <a:prstGeom prst="rect">
            <a:avLst/>
          </a:prstGeom>
          <a:noFill/>
          <a:ln w="9525" algn="ctr">
            <a:noFill/>
            <a:miter lim="800000"/>
            <a:headEnd/>
            <a:tailEnd/>
          </a:ln>
        </p:spPr>
        <p:txBody>
          <a:bodyPr wrap="square">
            <a:spAutoFit/>
          </a:bodyPr>
          <a:lstStyle/>
          <a:p>
            <a:pPr algn="r">
              <a:spcBef>
                <a:spcPct val="50000"/>
              </a:spcBef>
            </a:pPr>
            <a:r>
              <a:rPr lang="de-DE" sz="900" dirty="0"/>
              <a:t>Quelle: Witte (1988)</a:t>
            </a:r>
          </a:p>
        </p:txBody>
      </p:sp>
    </p:spTree>
    <p:extLst>
      <p:ext uri="{BB962C8B-B14F-4D97-AF65-F5344CB8AC3E}">
        <p14:creationId xmlns:p14="http://schemas.microsoft.com/office/powerpoint/2010/main" val="7797392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462408" y="1307571"/>
            <a:ext cx="8102949" cy="3862917"/>
            <a:chOff x="1455208" y="1455208"/>
            <a:chExt cx="6148917" cy="3862917"/>
          </a:xfrm>
        </p:grpSpPr>
        <p:sp>
          <p:nvSpPr>
            <p:cNvPr id="326658" name="AutoShape 2"/>
            <p:cNvSpPr>
              <a:spLocks noChangeArrowheads="1"/>
            </p:cNvSpPr>
            <p:nvPr/>
          </p:nvSpPr>
          <p:spPr bwMode="auto">
            <a:xfrm rot="16200000" flipH="1">
              <a:off x="5741458" y="343958"/>
              <a:ext cx="751417" cy="2973917"/>
            </a:xfrm>
            <a:prstGeom prst="rightArrow">
              <a:avLst>
                <a:gd name="adj1" fmla="val 75000"/>
                <a:gd name="adj2" fmla="val 50005"/>
              </a:avLst>
            </a:prstGeom>
            <a:solidFill>
              <a:schemeClr val="accent4">
                <a:lumMod val="75000"/>
              </a:schemeClr>
            </a:solidFill>
            <a:ln w="12700">
              <a:noFill/>
              <a:miter lim="800000"/>
              <a:headEnd/>
              <a:tailEnd/>
            </a:ln>
          </p:spPr>
          <p:txBody>
            <a:bodyPr vert="eaVert" wrap="none" lIns="75407" tIns="37042" rIns="75407" bIns="37042" anchor="ctr"/>
            <a:lstStyle/>
            <a:p>
              <a:pPr algn="ctr" eaLnBrk="0" hangingPunct="0"/>
              <a:endParaRPr lang="de-DE" sz="1200" dirty="0">
                <a:solidFill>
                  <a:schemeClr val="bg1"/>
                </a:solidFill>
              </a:endParaRPr>
            </a:p>
            <a:p>
              <a:pPr algn="ctr" eaLnBrk="0" hangingPunct="0"/>
              <a:r>
                <a:rPr lang="de-DE" sz="1600" b="1" dirty="0">
                  <a:solidFill>
                    <a:schemeClr val="bg1"/>
                  </a:solidFill>
                </a:rPr>
                <a:t>Beschränkt</a:t>
              </a:r>
            </a:p>
            <a:p>
              <a:pPr algn="ctr" eaLnBrk="0" hangingPunct="0"/>
              <a:r>
                <a:rPr lang="de-DE" sz="1600" b="1" dirty="0">
                  <a:solidFill>
                    <a:schemeClr val="bg1"/>
                  </a:solidFill>
                </a:rPr>
                <a:t>rationale Wahl</a:t>
              </a:r>
            </a:p>
          </p:txBody>
        </p:sp>
        <p:sp>
          <p:nvSpPr>
            <p:cNvPr id="83971" name="AutoShape 4"/>
            <p:cNvSpPr>
              <a:spLocks noChangeArrowheads="1"/>
            </p:cNvSpPr>
            <p:nvPr/>
          </p:nvSpPr>
          <p:spPr bwMode="auto">
            <a:xfrm rot="16200000" flipH="1">
              <a:off x="2566458" y="343958"/>
              <a:ext cx="751417" cy="2973917"/>
            </a:xfrm>
            <a:prstGeom prst="rightArrow">
              <a:avLst>
                <a:gd name="adj1" fmla="val 75000"/>
                <a:gd name="adj2" fmla="val 50005"/>
              </a:avLst>
            </a:prstGeom>
            <a:solidFill>
              <a:schemeClr val="accent6">
                <a:lumMod val="50000"/>
              </a:schemeClr>
            </a:solidFill>
            <a:ln w="12700">
              <a:noFill/>
              <a:miter lim="800000"/>
              <a:headEnd/>
              <a:tailEnd/>
            </a:ln>
          </p:spPr>
          <p:txBody>
            <a:bodyPr vert="eaVert" wrap="none" lIns="75407" tIns="37042" rIns="75407" bIns="37042" anchor="ctr"/>
            <a:lstStyle/>
            <a:p>
              <a:pPr algn="ctr" eaLnBrk="0" hangingPunct="0"/>
              <a:endParaRPr lang="de-DE" sz="1200" dirty="0">
                <a:solidFill>
                  <a:schemeClr val="bg1"/>
                </a:solidFill>
              </a:endParaRPr>
            </a:p>
            <a:p>
              <a:pPr algn="ctr" eaLnBrk="0" hangingPunct="0"/>
              <a:r>
                <a:rPr lang="de-DE" sz="1600" b="1" dirty="0">
                  <a:solidFill>
                    <a:schemeClr val="bg1"/>
                  </a:solidFill>
                </a:rPr>
                <a:t>Rationale</a:t>
              </a:r>
            </a:p>
            <a:p>
              <a:pPr algn="ctr" eaLnBrk="0" hangingPunct="0"/>
              <a:r>
                <a:rPr lang="de-DE" sz="1600" b="1" dirty="0">
                  <a:solidFill>
                    <a:schemeClr val="bg1"/>
                  </a:solidFill>
                </a:rPr>
                <a:t>Wahl</a:t>
              </a:r>
            </a:p>
          </p:txBody>
        </p:sp>
        <p:sp>
          <p:nvSpPr>
            <p:cNvPr id="83972" name="Rectangle 5"/>
            <p:cNvSpPr>
              <a:spLocks noChangeArrowheads="1"/>
            </p:cNvSpPr>
            <p:nvPr/>
          </p:nvSpPr>
          <p:spPr bwMode="auto">
            <a:xfrm>
              <a:off x="1469223" y="2407708"/>
              <a:ext cx="2901281" cy="878417"/>
            </a:xfrm>
            <a:prstGeom prst="rect">
              <a:avLst/>
            </a:prstGeom>
            <a:solidFill>
              <a:schemeClr val="accent6">
                <a:lumMod val="40000"/>
                <a:lumOff val="60000"/>
              </a:schemeClr>
            </a:solidFill>
            <a:ln w="12700">
              <a:solidFill>
                <a:schemeClr val="bg1"/>
              </a:solidFill>
              <a:miter lim="800000"/>
              <a:headEnd/>
              <a:tailEnd/>
            </a:ln>
          </p:spPr>
          <p:txBody>
            <a:bodyPr wrap="none" lIns="75407" tIns="37042" rIns="75407" bIns="37042" anchor="ctr"/>
            <a:lstStyle/>
            <a:p>
              <a:pPr eaLnBrk="0" hangingPunct="0"/>
              <a:endParaRPr lang="de-DE" sz="1400" dirty="0"/>
            </a:p>
            <a:p>
              <a:pPr algn="ctr" eaLnBrk="0" hangingPunct="0"/>
              <a:r>
                <a:rPr lang="de-DE" sz="1400" dirty="0"/>
                <a:t>Ziele und Entscheidungsprobleme</a:t>
              </a:r>
            </a:p>
            <a:p>
              <a:pPr algn="ctr" eaLnBrk="0" hangingPunct="0"/>
              <a:r>
                <a:rPr lang="de-DE" sz="1400" dirty="0"/>
                <a:t>sind bekannt, klar und eindeutig </a:t>
              </a:r>
            </a:p>
            <a:p>
              <a:pPr algn="ctr" eaLnBrk="0" hangingPunct="0"/>
              <a:r>
                <a:rPr lang="de-DE" sz="1400" dirty="0"/>
                <a:t>formuliert</a:t>
              </a:r>
            </a:p>
            <a:p>
              <a:pPr eaLnBrk="0" latinLnBrk="1" hangingPunct="0"/>
              <a:endParaRPr lang="de-DE" sz="1400" dirty="0"/>
            </a:p>
          </p:txBody>
        </p:sp>
        <p:sp>
          <p:nvSpPr>
            <p:cNvPr id="83973" name="Rectangle 6"/>
            <p:cNvSpPr>
              <a:spLocks noChangeArrowheads="1"/>
            </p:cNvSpPr>
            <p:nvPr/>
          </p:nvSpPr>
          <p:spPr bwMode="auto">
            <a:xfrm>
              <a:off x="1469224" y="4439708"/>
              <a:ext cx="2901280" cy="878417"/>
            </a:xfrm>
            <a:prstGeom prst="rect">
              <a:avLst/>
            </a:prstGeom>
            <a:solidFill>
              <a:schemeClr val="accent6">
                <a:lumMod val="40000"/>
                <a:lumOff val="60000"/>
              </a:schemeClr>
            </a:solidFill>
            <a:ln w="12700">
              <a:solidFill>
                <a:schemeClr val="bg1"/>
              </a:solidFill>
              <a:miter lim="800000"/>
              <a:headEnd/>
              <a:tailEnd/>
            </a:ln>
          </p:spPr>
          <p:txBody>
            <a:bodyPr wrap="none" lIns="75407" tIns="37042" rIns="75407" bIns="37042" anchor="ctr"/>
            <a:lstStyle/>
            <a:p>
              <a:pPr algn="ctr" eaLnBrk="0" hangingPunct="0"/>
              <a:r>
                <a:rPr lang="de-DE" sz="1400" dirty="0"/>
                <a:t>Alle Alternativen sind bekannt,</a:t>
              </a:r>
            </a:p>
            <a:p>
              <a:pPr algn="ctr" eaLnBrk="0" hangingPunct="0"/>
              <a:r>
                <a:rPr lang="de-DE" sz="1400" dirty="0"/>
                <a:t>alle Konsequenzen werden </a:t>
              </a:r>
            </a:p>
            <a:p>
              <a:pPr algn="ctr" eaLnBrk="0" hangingPunct="0"/>
              <a:r>
                <a:rPr lang="de-DE" sz="1400" dirty="0"/>
                <a:t>erwogen</a:t>
              </a:r>
            </a:p>
          </p:txBody>
        </p:sp>
        <p:grpSp>
          <p:nvGrpSpPr>
            <p:cNvPr id="2" name="Group 7"/>
            <p:cNvGrpSpPr>
              <a:grpSpLocks/>
            </p:cNvGrpSpPr>
            <p:nvPr/>
          </p:nvGrpSpPr>
          <p:grpSpPr bwMode="auto">
            <a:xfrm>
              <a:off x="4369180" y="2407709"/>
              <a:ext cx="3223948" cy="1752865"/>
              <a:chOff x="2863" y="1655"/>
              <a:chExt cx="2437" cy="1325"/>
            </a:xfrm>
          </p:grpSpPr>
          <p:sp>
            <p:nvSpPr>
              <p:cNvPr id="83980" name="Rectangle 8"/>
              <p:cNvSpPr>
                <a:spLocks noChangeArrowheads="1"/>
              </p:cNvSpPr>
              <p:nvPr/>
            </p:nvSpPr>
            <p:spPr bwMode="auto">
              <a:xfrm>
                <a:off x="3141" y="1655"/>
                <a:ext cx="2156" cy="664"/>
              </a:xfrm>
              <a:prstGeom prst="rect">
                <a:avLst/>
              </a:prstGeom>
              <a:solidFill>
                <a:schemeClr val="accent4">
                  <a:lumMod val="20000"/>
                  <a:lumOff val="80000"/>
                </a:schemeClr>
              </a:solidFill>
              <a:ln w="12700">
                <a:solidFill>
                  <a:schemeClr val="bg1"/>
                </a:solidFill>
                <a:miter lim="800000"/>
                <a:headEnd/>
                <a:tailEnd/>
              </a:ln>
            </p:spPr>
            <p:txBody>
              <a:bodyPr wrap="none" lIns="75407" tIns="37042" rIns="75407" bIns="37042" anchor="ctr"/>
              <a:lstStyle/>
              <a:p>
                <a:pPr algn="ctr" eaLnBrk="0" hangingPunct="0"/>
                <a:r>
                  <a:rPr lang="de-DE" sz="1400" dirty="0"/>
                  <a:t>Entscheider suchen nur solche</a:t>
                </a:r>
              </a:p>
              <a:p>
                <a:pPr algn="ctr" eaLnBrk="0" hangingPunct="0"/>
                <a:r>
                  <a:rPr lang="de-DE" sz="1400" dirty="0"/>
                  <a:t>Ziele und Mittel, die in der Nähe</a:t>
                </a:r>
              </a:p>
              <a:p>
                <a:pPr algn="ctr" eaLnBrk="0" hangingPunct="0"/>
                <a:r>
                  <a:rPr lang="de-DE" sz="1400" dirty="0"/>
                  <a:t>des Vertrauten liegen</a:t>
                </a:r>
              </a:p>
            </p:txBody>
          </p:sp>
          <p:sp>
            <p:nvSpPr>
              <p:cNvPr id="83981" name="Rectangle 9"/>
              <p:cNvSpPr>
                <a:spLocks noChangeArrowheads="1"/>
              </p:cNvSpPr>
              <p:nvPr/>
            </p:nvSpPr>
            <p:spPr bwMode="auto">
              <a:xfrm>
                <a:off x="3134" y="2435"/>
                <a:ext cx="2166" cy="545"/>
              </a:xfrm>
              <a:prstGeom prst="rect">
                <a:avLst/>
              </a:prstGeom>
              <a:solidFill>
                <a:schemeClr val="accent4">
                  <a:lumMod val="20000"/>
                  <a:lumOff val="80000"/>
                </a:schemeClr>
              </a:solidFill>
              <a:ln w="12700">
                <a:noFill/>
                <a:miter lim="800000"/>
                <a:headEnd/>
                <a:tailEnd/>
              </a:ln>
            </p:spPr>
            <p:txBody>
              <a:bodyPr wrap="square" lIns="75407" tIns="37042" rIns="75407" bIns="37042">
                <a:spAutoFit/>
              </a:bodyPr>
              <a:lstStyle/>
              <a:p>
                <a:pPr algn="ctr" eaLnBrk="0" hangingPunct="0"/>
                <a:r>
                  <a:rPr lang="de-DE" sz="1400" dirty="0"/>
                  <a:t>Entscheider haben unvollständige</a:t>
                </a:r>
              </a:p>
              <a:p>
                <a:pPr algn="ctr" eaLnBrk="0" hangingPunct="0"/>
                <a:r>
                  <a:rPr lang="de-DE" sz="1400" dirty="0"/>
                  <a:t>Informationen und Bilder über</a:t>
                </a:r>
              </a:p>
              <a:p>
                <a:pPr algn="ctr" eaLnBrk="0" hangingPunct="0"/>
                <a:r>
                  <a:rPr lang="de-DE" sz="1400" dirty="0"/>
                  <a:t>die Problemsituation</a:t>
                </a:r>
              </a:p>
            </p:txBody>
          </p:sp>
          <p:sp>
            <p:nvSpPr>
              <p:cNvPr id="83982" name="Line 10"/>
              <p:cNvSpPr>
                <a:spLocks noChangeShapeType="1"/>
              </p:cNvSpPr>
              <p:nvPr/>
            </p:nvSpPr>
            <p:spPr bwMode="auto">
              <a:xfrm flipV="1">
                <a:off x="2863" y="1987"/>
                <a:ext cx="271" cy="0"/>
              </a:xfrm>
              <a:prstGeom prst="line">
                <a:avLst/>
              </a:prstGeom>
              <a:noFill/>
              <a:ln w="12700">
                <a:solidFill>
                  <a:schemeClr val="tx1"/>
                </a:solidFill>
                <a:round/>
                <a:headEnd/>
                <a:tailEnd type="triangle" w="med" len="med"/>
              </a:ln>
            </p:spPr>
            <p:txBody>
              <a:bodyPr wrap="none" anchor="ctr"/>
              <a:lstStyle/>
              <a:p>
                <a:endParaRPr lang="de-DE" sz="1200"/>
              </a:p>
            </p:txBody>
          </p:sp>
          <p:sp>
            <p:nvSpPr>
              <p:cNvPr id="83983" name="Line 11"/>
              <p:cNvSpPr>
                <a:spLocks noChangeShapeType="1"/>
              </p:cNvSpPr>
              <p:nvPr/>
            </p:nvSpPr>
            <p:spPr bwMode="auto">
              <a:xfrm>
                <a:off x="2863" y="2059"/>
                <a:ext cx="263" cy="696"/>
              </a:xfrm>
              <a:prstGeom prst="line">
                <a:avLst/>
              </a:prstGeom>
              <a:noFill/>
              <a:ln w="12700">
                <a:solidFill>
                  <a:schemeClr val="tx1"/>
                </a:solidFill>
                <a:round/>
                <a:headEnd/>
                <a:tailEnd type="triangle" w="med" len="med"/>
              </a:ln>
            </p:spPr>
            <p:txBody>
              <a:bodyPr wrap="none" anchor="ctr"/>
              <a:lstStyle/>
              <a:p>
                <a:endParaRPr lang="de-DE" sz="1200"/>
              </a:p>
            </p:txBody>
          </p:sp>
        </p:grpSp>
        <p:grpSp>
          <p:nvGrpSpPr>
            <p:cNvPr id="3" name="Group 12"/>
            <p:cNvGrpSpPr>
              <a:grpSpLocks/>
            </p:cNvGrpSpPr>
            <p:nvPr/>
          </p:nvGrpSpPr>
          <p:grpSpPr bwMode="auto">
            <a:xfrm>
              <a:off x="4369595" y="4439708"/>
              <a:ext cx="3200137" cy="878417"/>
              <a:chOff x="2878" y="3191"/>
              <a:chExt cx="2419" cy="664"/>
            </a:xfrm>
          </p:grpSpPr>
          <p:sp>
            <p:nvSpPr>
              <p:cNvPr id="83978" name="Rectangle 13"/>
              <p:cNvSpPr>
                <a:spLocks noChangeArrowheads="1"/>
              </p:cNvSpPr>
              <p:nvPr/>
            </p:nvSpPr>
            <p:spPr bwMode="auto">
              <a:xfrm>
                <a:off x="3141" y="3191"/>
                <a:ext cx="2156" cy="664"/>
              </a:xfrm>
              <a:prstGeom prst="rect">
                <a:avLst/>
              </a:prstGeom>
              <a:solidFill>
                <a:schemeClr val="accent4">
                  <a:lumMod val="20000"/>
                  <a:lumOff val="80000"/>
                </a:schemeClr>
              </a:solidFill>
              <a:ln w="12700">
                <a:solidFill>
                  <a:schemeClr val="bg1"/>
                </a:solidFill>
                <a:miter lim="800000"/>
                <a:headEnd/>
                <a:tailEnd/>
              </a:ln>
            </p:spPr>
            <p:txBody>
              <a:bodyPr wrap="none" lIns="75407" tIns="37042" rIns="75407" bIns="37042" anchor="ctr"/>
              <a:lstStyle/>
              <a:p>
                <a:pPr algn="ctr" eaLnBrk="0" hangingPunct="0"/>
                <a:r>
                  <a:rPr lang="de-DE" sz="1400" dirty="0"/>
                  <a:t>Nicht alle Alternativen und </a:t>
                </a:r>
                <a:r>
                  <a:rPr lang="de-DE" sz="1400" dirty="0" err="1"/>
                  <a:t>Kon</a:t>
                </a:r>
                <a:r>
                  <a:rPr lang="de-DE" sz="1400" dirty="0"/>
                  <a:t>-</a:t>
                </a:r>
              </a:p>
              <a:p>
                <a:pPr algn="ctr" eaLnBrk="0" hangingPunct="0"/>
                <a:r>
                  <a:rPr lang="de-DE" sz="1400" dirty="0" err="1"/>
                  <a:t>sequenzen</a:t>
                </a:r>
                <a:r>
                  <a:rPr lang="de-DE" sz="1400" dirty="0"/>
                  <a:t> sind bekannt - beides</a:t>
                </a:r>
              </a:p>
              <a:p>
                <a:pPr algn="ctr" eaLnBrk="0" hangingPunct="0"/>
                <a:r>
                  <a:rPr lang="de-DE" sz="1400" dirty="0"/>
                  <a:t>wird unzureichend bewertet</a:t>
                </a:r>
              </a:p>
            </p:txBody>
          </p:sp>
          <p:sp>
            <p:nvSpPr>
              <p:cNvPr id="83979" name="Line 14"/>
              <p:cNvSpPr>
                <a:spLocks noChangeShapeType="1"/>
              </p:cNvSpPr>
              <p:nvPr/>
            </p:nvSpPr>
            <p:spPr bwMode="auto">
              <a:xfrm>
                <a:off x="2878" y="3523"/>
                <a:ext cx="263" cy="0"/>
              </a:xfrm>
              <a:prstGeom prst="line">
                <a:avLst/>
              </a:prstGeom>
              <a:noFill/>
              <a:ln w="12700">
                <a:solidFill>
                  <a:schemeClr val="tx1"/>
                </a:solidFill>
                <a:round/>
                <a:headEnd/>
                <a:tailEnd type="triangle" w="med" len="med"/>
              </a:ln>
            </p:spPr>
            <p:txBody>
              <a:bodyPr wrap="none" anchor="ctr"/>
              <a:lstStyle/>
              <a:p>
                <a:endParaRPr lang="de-DE" sz="1200"/>
              </a:p>
            </p:txBody>
          </p:sp>
        </p:grpSp>
      </p:grpSp>
      <p:sp>
        <p:nvSpPr>
          <p:cNvPr id="83976" name="Text Box 15"/>
          <p:cNvSpPr txBox="1">
            <a:spLocks noChangeArrowheads="1"/>
          </p:cNvSpPr>
          <p:nvPr/>
        </p:nvSpPr>
        <p:spPr bwMode="auto">
          <a:xfrm>
            <a:off x="6031537" y="5374895"/>
            <a:ext cx="1192955" cy="230832"/>
          </a:xfrm>
          <a:prstGeom prst="rect">
            <a:avLst/>
          </a:prstGeom>
          <a:noFill/>
          <a:ln w="12700">
            <a:noFill/>
            <a:miter lim="800000"/>
            <a:headEnd/>
            <a:tailEnd/>
          </a:ln>
        </p:spPr>
        <p:txBody>
          <a:bodyPr wrap="none">
            <a:spAutoFit/>
          </a:bodyPr>
          <a:lstStyle/>
          <a:p>
            <a:pPr eaLnBrk="0" hangingPunct="0"/>
            <a:r>
              <a:rPr lang="de-DE" sz="900" dirty="0"/>
              <a:t>Simon (1976/78)</a:t>
            </a:r>
          </a:p>
        </p:txBody>
      </p:sp>
      <p:sp>
        <p:nvSpPr>
          <p:cNvPr id="83977" name="Rectangle 16"/>
          <p:cNvSpPr>
            <a:spLocks noGrp="1"/>
          </p:cNvSpPr>
          <p:nvPr>
            <p:ph type="title"/>
          </p:nvPr>
        </p:nvSpPr>
        <p:spPr/>
        <p:txBody>
          <a:bodyPr/>
          <a:lstStyle/>
          <a:p>
            <a:pPr eaLnBrk="1" hangingPunct="1"/>
            <a:r>
              <a:rPr lang="de-DE" dirty="0"/>
              <a:t>Traditionelle und beschränkte Rationalität</a:t>
            </a:r>
          </a:p>
        </p:txBody>
      </p:sp>
      <p:sp>
        <p:nvSpPr>
          <p:cNvPr id="4" name="Foliennummernplatzhalter 3"/>
          <p:cNvSpPr>
            <a:spLocks noGrp="1"/>
          </p:cNvSpPr>
          <p:nvPr>
            <p:ph type="sldNum" sz="quarter" idx="14"/>
          </p:nvPr>
        </p:nvSpPr>
        <p:spPr/>
        <p:txBody>
          <a:bodyPr/>
          <a:lstStyle/>
          <a:p>
            <a:fld id="{BE3DC40E-DBBE-4E2D-9EEC-FBF0DA0E9179}" type="slidenum">
              <a:rPr lang="de-AT" smtClean="0"/>
              <a:pPr/>
              <a:t>7</a:t>
            </a:fld>
            <a:endParaRPr lang="de-AT" dirty="0"/>
          </a:p>
        </p:txBody>
      </p:sp>
    </p:spTree>
    <p:extLst>
      <p:ext uri="{BB962C8B-B14F-4D97-AF65-F5344CB8AC3E}">
        <p14:creationId xmlns:p14="http://schemas.microsoft.com/office/powerpoint/2010/main" val="5949203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8"/>
          <p:cNvSpPr>
            <a:spLocks noGrp="1"/>
          </p:cNvSpPr>
          <p:nvPr>
            <p:ph type="title"/>
          </p:nvPr>
        </p:nvSpPr>
        <p:spPr/>
        <p:txBody>
          <a:bodyPr>
            <a:noAutofit/>
          </a:bodyPr>
          <a:lstStyle/>
          <a:p>
            <a:pPr eaLnBrk="1" hangingPunct="1"/>
            <a:r>
              <a:rPr lang="de-DE" dirty="0"/>
              <a:t>Traditionelle und beschränkte Rationalität</a:t>
            </a:r>
          </a:p>
        </p:txBody>
      </p:sp>
      <p:sp>
        <p:nvSpPr>
          <p:cNvPr id="4" name="Foliennummernplatzhalter 3"/>
          <p:cNvSpPr>
            <a:spLocks noGrp="1"/>
          </p:cNvSpPr>
          <p:nvPr>
            <p:ph type="sldNum" sz="quarter" idx="14"/>
          </p:nvPr>
        </p:nvSpPr>
        <p:spPr/>
        <p:txBody>
          <a:bodyPr/>
          <a:lstStyle/>
          <a:p>
            <a:fld id="{BE3DC40E-DBBE-4E2D-9EEC-FBF0DA0E9179}" type="slidenum">
              <a:rPr lang="de-AT" smtClean="0"/>
              <a:pPr/>
              <a:t>8</a:t>
            </a:fld>
            <a:endParaRPr lang="de-AT" dirty="0"/>
          </a:p>
        </p:txBody>
      </p:sp>
      <p:grpSp>
        <p:nvGrpSpPr>
          <p:cNvPr id="5" name="Gruppieren 4"/>
          <p:cNvGrpSpPr/>
          <p:nvPr/>
        </p:nvGrpSpPr>
        <p:grpSpPr>
          <a:xfrm>
            <a:off x="462408" y="1148820"/>
            <a:ext cx="8103477" cy="4147080"/>
            <a:chOff x="462409" y="1307570"/>
            <a:chExt cx="8103477" cy="4216930"/>
          </a:xfrm>
        </p:grpSpPr>
        <p:grpSp>
          <p:nvGrpSpPr>
            <p:cNvPr id="2" name="Group 2"/>
            <p:cNvGrpSpPr>
              <a:grpSpLocks/>
            </p:cNvGrpSpPr>
            <p:nvPr/>
          </p:nvGrpSpPr>
          <p:grpSpPr bwMode="auto">
            <a:xfrm>
              <a:off x="4304566" y="2146035"/>
              <a:ext cx="4260792" cy="1957917"/>
              <a:chOff x="2671" y="1584"/>
              <a:chExt cx="2705" cy="1480"/>
            </a:xfrm>
            <a:solidFill>
              <a:schemeClr val="accent4">
                <a:lumMod val="20000"/>
                <a:lumOff val="80000"/>
              </a:schemeClr>
            </a:solidFill>
          </p:grpSpPr>
          <p:sp>
            <p:nvSpPr>
              <p:cNvPr id="85003" name="Rectangle 3"/>
              <p:cNvSpPr>
                <a:spLocks noChangeArrowheads="1"/>
              </p:cNvSpPr>
              <p:nvPr/>
            </p:nvSpPr>
            <p:spPr bwMode="auto">
              <a:xfrm>
                <a:off x="3043" y="1584"/>
                <a:ext cx="2333" cy="1480"/>
              </a:xfrm>
              <a:prstGeom prst="rect">
                <a:avLst/>
              </a:prstGeom>
              <a:grpFill/>
              <a:ln w="12700">
                <a:solidFill>
                  <a:schemeClr val="bg1"/>
                </a:solidFill>
                <a:miter lim="800000"/>
                <a:headEnd/>
                <a:tailEnd/>
              </a:ln>
            </p:spPr>
            <p:txBody>
              <a:bodyPr wrap="none" lIns="75407" tIns="37042" rIns="75407" bIns="37042" anchor="ctr"/>
              <a:lstStyle/>
              <a:p>
                <a:pPr eaLnBrk="0" hangingPunct="0"/>
                <a:endParaRPr lang="de-DE" sz="1200" dirty="0"/>
              </a:p>
              <a:p>
                <a:pPr eaLnBrk="0" hangingPunct="0"/>
                <a:endParaRPr lang="de-DE" sz="1200" dirty="0"/>
              </a:p>
              <a:p>
                <a:pPr eaLnBrk="0" hangingPunct="0"/>
                <a:endParaRPr lang="de-DE" sz="1200" dirty="0"/>
              </a:p>
              <a:p>
                <a:pPr marL="266700" indent="-177800" eaLnBrk="0" hangingPunct="0">
                  <a:spcBef>
                    <a:spcPts val="200"/>
                  </a:spcBef>
                  <a:spcAft>
                    <a:spcPts val="200"/>
                  </a:spcAft>
                  <a:buFont typeface="Arial" panose="020B0604020202020204" pitchFamily="34" charset="0"/>
                  <a:buChar char="•"/>
                </a:pPr>
                <a:r>
                  <a:rPr lang="de-DE" sz="1200" dirty="0"/>
                  <a:t>Entscheider suchen niemals optimale</a:t>
                </a:r>
                <a:br>
                  <a:rPr lang="de-DE" sz="1200" dirty="0"/>
                </a:br>
                <a:r>
                  <a:rPr lang="de-DE" sz="1200" dirty="0"/>
                  <a:t>Lösungen. Ersatzkriterium:</a:t>
                </a:r>
                <a:br>
                  <a:rPr lang="de-DE" sz="1200" dirty="0"/>
                </a:br>
                <a:r>
                  <a:rPr lang="de-DE" sz="1200" b="1" dirty="0"/>
                  <a:t>zufriedenstellende Ergebnisse</a:t>
                </a:r>
              </a:p>
              <a:p>
                <a:pPr marL="266700" indent="-177800" eaLnBrk="0" hangingPunct="0">
                  <a:spcBef>
                    <a:spcPts val="200"/>
                  </a:spcBef>
                  <a:spcAft>
                    <a:spcPts val="200"/>
                  </a:spcAft>
                  <a:buFont typeface="Arial" panose="020B0604020202020204" pitchFamily="34" charset="0"/>
                  <a:buChar char="•"/>
                </a:pPr>
                <a:r>
                  <a:rPr lang="de-DE" sz="1200" dirty="0"/>
                  <a:t>Modifikation des Bestehenden in kleinen</a:t>
                </a:r>
                <a:br>
                  <a:rPr lang="de-DE" sz="1200" dirty="0"/>
                </a:br>
                <a:r>
                  <a:rPr lang="de-DE" sz="1200" dirty="0"/>
                  <a:t>Schritten (</a:t>
                </a:r>
                <a:r>
                  <a:rPr lang="de-DE" sz="1200" dirty="0" err="1"/>
                  <a:t>muddling</a:t>
                </a:r>
                <a:r>
                  <a:rPr lang="de-DE" sz="1200" dirty="0"/>
                  <a:t> </a:t>
                </a:r>
                <a:r>
                  <a:rPr lang="de-DE" sz="1200" dirty="0" err="1"/>
                  <a:t>trough</a:t>
                </a:r>
                <a:r>
                  <a:rPr lang="de-DE" sz="1200" dirty="0"/>
                  <a:t>)</a:t>
                </a:r>
              </a:p>
              <a:p>
                <a:pPr marL="266700" indent="-177800" eaLnBrk="0" hangingPunct="0">
                  <a:spcBef>
                    <a:spcPts val="200"/>
                  </a:spcBef>
                  <a:spcAft>
                    <a:spcPts val="200"/>
                  </a:spcAft>
                  <a:buFont typeface="Arial" panose="020B0604020202020204" pitchFamily="34" charset="0"/>
                  <a:buChar char="•"/>
                </a:pPr>
                <a:r>
                  <a:rPr lang="de-DE" sz="1200" dirty="0"/>
                  <a:t>Keine endgültige Lösungen – nur</a:t>
                </a:r>
                <a:br>
                  <a:rPr lang="de-DE" sz="1200" dirty="0"/>
                </a:br>
                <a:r>
                  <a:rPr lang="de-DE" sz="1200" dirty="0"/>
                  <a:t>Korrekturen </a:t>
                </a:r>
                <a:endParaRPr lang="de-DE" sz="1200" b="1" dirty="0"/>
              </a:p>
              <a:p>
                <a:pPr eaLnBrk="0" hangingPunct="0"/>
                <a:endParaRPr lang="de-DE" sz="1200" b="1" dirty="0"/>
              </a:p>
              <a:p>
                <a:pPr eaLnBrk="0" hangingPunct="0"/>
                <a:endParaRPr lang="de-DE" sz="1200" b="1" dirty="0"/>
              </a:p>
              <a:p>
                <a:pPr eaLnBrk="0" hangingPunct="0"/>
                <a:r>
                  <a:rPr lang="de-DE" sz="1200" b="1" dirty="0"/>
                  <a:t> </a:t>
                </a:r>
              </a:p>
            </p:txBody>
          </p:sp>
          <p:sp>
            <p:nvSpPr>
              <p:cNvPr id="85004" name="Line 4"/>
              <p:cNvSpPr>
                <a:spLocks noChangeShapeType="1"/>
              </p:cNvSpPr>
              <p:nvPr/>
            </p:nvSpPr>
            <p:spPr bwMode="auto">
              <a:xfrm>
                <a:off x="2671" y="2003"/>
                <a:ext cx="344" cy="0"/>
              </a:xfrm>
              <a:prstGeom prst="line">
                <a:avLst/>
              </a:prstGeom>
              <a:grpFill/>
              <a:ln w="12700">
                <a:solidFill>
                  <a:schemeClr val="tx1"/>
                </a:solidFill>
                <a:round/>
                <a:headEnd/>
                <a:tailEnd type="triangle" w="med" len="med"/>
              </a:ln>
            </p:spPr>
            <p:txBody>
              <a:bodyPr wrap="none" anchor="ctr"/>
              <a:lstStyle/>
              <a:p>
                <a:endParaRPr lang="de-DE" sz="1100"/>
              </a:p>
            </p:txBody>
          </p:sp>
        </p:grpSp>
        <p:grpSp>
          <p:nvGrpSpPr>
            <p:cNvPr id="3" name="Group 5"/>
            <p:cNvGrpSpPr>
              <a:grpSpLocks/>
            </p:cNvGrpSpPr>
            <p:nvPr/>
          </p:nvGrpSpPr>
          <p:grpSpPr bwMode="auto">
            <a:xfrm>
              <a:off x="4286371" y="4191000"/>
              <a:ext cx="4279515" cy="1333500"/>
              <a:chOff x="2529" y="3168"/>
              <a:chExt cx="3559" cy="1008"/>
            </a:xfrm>
            <a:solidFill>
              <a:schemeClr val="accent4">
                <a:lumMod val="20000"/>
                <a:lumOff val="80000"/>
              </a:schemeClr>
            </a:solidFill>
          </p:grpSpPr>
          <p:sp>
            <p:nvSpPr>
              <p:cNvPr id="85001" name="Rectangle 6"/>
              <p:cNvSpPr>
                <a:spLocks noChangeArrowheads="1"/>
              </p:cNvSpPr>
              <p:nvPr/>
            </p:nvSpPr>
            <p:spPr bwMode="auto">
              <a:xfrm>
                <a:off x="3032" y="3168"/>
                <a:ext cx="3056" cy="1008"/>
              </a:xfrm>
              <a:prstGeom prst="rect">
                <a:avLst/>
              </a:prstGeom>
              <a:grpFill/>
              <a:ln w="12700">
                <a:solidFill>
                  <a:schemeClr val="bg1"/>
                </a:solidFill>
                <a:miter lim="800000"/>
                <a:headEnd/>
                <a:tailEnd/>
              </a:ln>
            </p:spPr>
            <p:txBody>
              <a:bodyPr wrap="none" lIns="75407" tIns="37042" rIns="75407" bIns="37042" anchor="ctr"/>
              <a:lstStyle/>
              <a:p>
                <a:pPr marL="266700" indent="-177800" eaLnBrk="0" hangingPunct="0">
                  <a:spcBef>
                    <a:spcPts val="200"/>
                  </a:spcBef>
                  <a:spcAft>
                    <a:spcPts val="200"/>
                  </a:spcAft>
                  <a:buFont typeface="Arial" panose="020B0604020202020204" pitchFamily="34" charset="0"/>
                  <a:buChar char="•"/>
                </a:pPr>
                <a:r>
                  <a:rPr lang="de-DE" sz="1200" dirty="0"/>
                  <a:t>Entscheidungen dienen der Sicherung</a:t>
                </a:r>
                <a:br>
                  <a:rPr lang="de-DE" sz="1200" dirty="0"/>
                </a:br>
                <a:r>
                  <a:rPr lang="de-DE" sz="1200" dirty="0"/>
                  <a:t>von Macht,</a:t>
                </a:r>
              </a:p>
              <a:p>
                <a:pPr marL="266700" indent="-177800" eaLnBrk="0" hangingPunct="0">
                  <a:spcBef>
                    <a:spcPts val="200"/>
                  </a:spcBef>
                  <a:spcAft>
                    <a:spcPts val="200"/>
                  </a:spcAft>
                  <a:buFont typeface="Arial" panose="020B0604020202020204" pitchFamily="34" charset="0"/>
                  <a:buChar char="•"/>
                </a:pPr>
                <a:r>
                  <a:rPr lang="de-DE" sz="1200" dirty="0"/>
                  <a:t>sollen Freunde/Feinde beeindrucken,</a:t>
                </a:r>
              </a:p>
              <a:p>
                <a:pPr marL="266700" indent="-177800" eaLnBrk="0" hangingPunct="0">
                  <a:spcBef>
                    <a:spcPts val="200"/>
                  </a:spcBef>
                  <a:spcAft>
                    <a:spcPts val="200"/>
                  </a:spcAft>
                  <a:buFont typeface="Arial" panose="020B0604020202020204" pitchFamily="34" charset="0"/>
                  <a:buChar char="•"/>
                </a:pPr>
                <a:r>
                  <a:rPr lang="de-DE" sz="1200" dirty="0"/>
                  <a:t>werden mit viel Gefühl getroffen und mit</a:t>
                </a:r>
                <a:br>
                  <a:rPr lang="de-DE" sz="1200" dirty="0"/>
                </a:br>
                <a:r>
                  <a:rPr lang="de-DE" sz="1200" dirty="0"/>
                  <a:t>Vernunftlogik begründet</a:t>
                </a:r>
              </a:p>
            </p:txBody>
          </p:sp>
          <p:sp>
            <p:nvSpPr>
              <p:cNvPr id="85002" name="Line 7"/>
              <p:cNvSpPr>
                <a:spLocks noChangeShapeType="1"/>
              </p:cNvSpPr>
              <p:nvPr/>
            </p:nvSpPr>
            <p:spPr bwMode="auto">
              <a:xfrm>
                <a:off x="2529" y="3554"/>
                <a:ext cx="480" cy="0"/>
              </a:xfrm>
              <a:prstGeom prst="line">
                <a:avLst/>
              </a:prstGeom>
              <a:grpFill/>
              <a:ln w="12700">
                <a:solidFill>
                  <a:schemeClr val="tx1"/>
                </a:solidFill>
                <a:round/>
                <a:headEnd/>
                <a:tailEnd type="triangle" w="med" len="med"/>
              </a:ln>
            </p:spPr>
            <p:txBody>
              <a:bodyPr wrap="none" anchor="ctr"/>
              <a:lstStyle/>
              <a:p>
                <a:endParaRPr lang="de-DE" sz="1100"/>
              </a:p>
            </p:txBody>
          </p:sp>
        </p:grpSp>
        <p:sp>
          <p:nvSpPr>
            <p:cNvPr id="84997" name="Rectangle 10"/>
            <p:cNvSpPr>
              <a:spLocks noChangeArrowheads="1"/>
            </p:cNvSpPr>
            <p:nvPr/>
          </p:nvSpPr>
          <p:spPr bwMode="auto">
            <a:xfrm>
              <a:off x="570158" y="2267082"/>
              <a:ext cx="3703482" cy="878417"/>
            </a:xfrm>
            <a:prstGeom prst="rect">
              <a:avLst/>
            </a:prstGeom>
            <a:solidFill>
              <a:schemeClr val="accent6">
                <a:lumMod val="40000"/>
                <a:lumOff val="60000"/>
              </a:schemeClr>
            </a:solidFill>
            <a:ln w="12700">
              <a:solidFill>
                <a:schemeClr val="bg1"/>
              </a:solidFill>
              <a:miter lim="800000"/>
              <a:headEnd/>
              <a:tailEnd/>
            </a:ln>
          </p:spPr>
          <p:txBody>
            <a:bodyPr wrap="none" lIns="75407" tIns="37042" rIns="75407" bIns="37042" anchor="ctr"/>
            <a:lstStyle/>
            <a:p>
              <a:pPr algn="ctr" eaLnBrk="0" hangingPunct="0"/>
              <a:endParaRPr lang="de-DE" sz="1200" dirty="0"/>
            </a:p>
            <a:p>
              <a:pPr algn="ctr" eaLnBrk="0" hangingPunct="0"/>
              <a:r>
                <a:rPr lang="de-DE" sz="1200" dirty="0"/>
                <a:t>Keine Beschränkung hinsichtlich</a:t>
              </a:r>
            </a:p>
            <a:p>
              <a:pPr algn="ctr" eaLnBrk="0" hangingPunct="0"/>
              <a:r>
                <a:rPr lang="de-DE" sz="1200" dirty="0"/>
                <a:t>der Komplexität der Prozesse</a:t>
              </a:r>
            </a:p>
            <a:p>
              <a:pPr algn="ctr" eaLnBrk="0" latinLnBrk="1" hangingPunct="0"/>
              <a:endParaRPr lang="de-DE" sz="1200" dirty="0"/>
            </a:p>
          </p:txBody>
        </p:sp>
        <p:sp>
          <p:nvSpPr>
            <p:cNvPr id="84998" name="Rectangle 11"/>
            <p:cNvSpPr>
              <a:spLocks noChangeArrowheads="1"/>
            </p:cNvSpPr>
            <p:nvPr/>
          </p:nvSpPr>
          <p:spPr bwMode="auto">
            <a:xfrm>
              <a:off x="596901" y="4232011"/>
              <a:ext cx="3676739" cy="878417"/>
            </a:xfrm>
            <a:prstGeom prst="rect">
              <a:avLst/>
            </a:prstGeom>
            <a:solidFill>
              <a:schemeClr val="accent6">
                <a:lumMod val="40000"/>
                <a:lumOff val="60000"/>
              </a:schemeClr>
            </a:solidFill>
            <a:ln w="12700">
              <a:solidFill>
                <a:schemeClr val="bg1"/>
              </a:solidFill>
              <a:miter lim="800000"/>
              <a:headEnd/>
              <a:tailEnd/>
            </a:ln>
          </p:spPr>
          <p:txBody>
            <a:bodyPr wrap="none" lIns="75407" tIns="37042" rIns="75407" bIns="37042" anchor="ctr"/>
            <a:lstStyle/>
            <a:p>
              <a:pPr algn="ctr" eaLnBrk="0" hangingPunct="0"/>
              <a:r>
                <a:rPr lang="de-DE" sz="1200" dirty="0"/>
                <a:t>Entscheider sind unbeeinflusst von</a:t>
              </a:r>
            </a:p>
            <a:p>
              <a:pPr algn="ctr" eaLnBrk="0" hangingPunct="0"/>
              <a:r>
                <a:rPr lang="de-DE" sz="1200" dirty="0"/>
                <a:t>Werten, Normen, Gefühlen</a:t>
              </a:r>
            </a:p>
          </p:txBody>
        </p:sp>
        <p:sp>
          <p:nvSpPr>
            <p:cNvPr id="14" name="AutoShape 2"/>
            <p:cNvSpPr>
              <a:spLocks noChangeArrowheads="1"/>
            </p:cNvSpPr>
            <p:nvPr/>
          </p:nvSpPr>
          <p:spPr bwMode="auto">
            <a:xfrm rot="16200000" flipH="1">
              <a:off x="6230157" y="-276212"/>
              <a:ext cx="751417" cy="3918982"/>
            </a:xfrm>
            <a:prstGeom prst="rightArrow">
              <a:avLst>
                <a:gd name="adj1" fmla="val 75000"/>
                <a:gd name="adj2" fmla="val 50005"/>
              </a:avLst>
            </a:prstGeom>
            <a:solidFill>
              <a:schemeClr val="accent4">
                <a:lumMod val="75000"/>
              </a:schemeClr>
            </a:solidFill>
            <a:ln w="12700">
              <a:noFill/>
              <a:miter lim="800000"/>
              <a:headEnd/>
              <a:tailEnd/>
            </a:ln>
          </p:spPr>
          <p:txBody>
            <a:bodyPr vert="eaVert" wrap="none" lIns="75407" tIns="37042" rIns="75407" bIns="37042" anchor="ctr"/>
            <a:lstStyle/>
            <a:p>
              <a:pPr algn="ctr" eaLnBrk="0" hangingPunct="0"/>
              <a:endParaRPr lang="de-DE" sz="1200" dirty="0">
                <a:solidFill>
                  <a:schemeClr val="bg1"/>
                </a:solidFill>
              </a:endParaRPr>
            </a:p>
            <a:p>
              <a:pPr algn="ctr" eaLnBrk="0" hangingPunct="0"/>
              <a:r>
                <a:rPr lang="de-DE" sz="1600" b="1" dirty="0">
                  <a:solidFill>
                    <a:schemeClr val="bg1"/>
                  </a:solidFill>
                </a:rPr>
                <a:t>Beschränkt</a:t>
              </a:r>
              <a:br>
                <a:rPr lang="de-DE" sz="1600" b="1" dirty="0">
                  <a:solidFill>
                    <a:schemeClr val="bg1"/>
                  </a:solidFill>
                </a:rPr>
              </a:br>
              <a:r>
                <a:rPr lang="de-DE" sz="1600" b="1" dirty="0">
                  <a:solidFill>
                    <a:schemeClr val="bg1"/>
                  </a:solidFill>
                </a:rPr>
                <a:t>rationale Wahl</a:t>
              </a:r>
            </a:p>
          </p:txBody>
        </p:sp>
        <p:sp>
          <p:nvSpPr>
            <p:cNvPr id="15" name="AutoShape 4"/>
            <p:cNvSpPr>
              <a:spLocks noChangeArrowheads="1"/>
            </p:cNvSpPr>
            <p:nvPr/>
          </p:nvSpPr>
          <p:spPr bwMode="auto">
            <a:xfrm rot="16200000" flipH="1">
              <a:off x="2046191" y="-276212"/>
              <a:ext cx="751417" cy="3918982"/>
            </a:xfrm>
            <a:prstGeom prst="rightArrow">
              <a:avLst>
                <a:gd name="adj1" fmla="val 75000"/>
                <a:gd name="adj2" fmla="val 50005"/>
              </a:avLst>
            </a:prstGeom>
            <a:solidFill>
              <a:schemeClr val="accent6">
                <a:lumMod val="50000"/>
              </a:schemeClr>
            </a:solidFill>
            <a:ln w="12700">
              <a:noFill/>
              <a:miter lim="800000"/>
              <a:headEnd/>
              <a:tailEnd/>
            </a:ln>
          </p:spPr>
          <p:txBody>
            <a:bodyPr vert="eaVert" wrap="none" lIns="75407" tIns="37042" rIns="75407" bIns="37042" anchor="ctr"/>
            <a:lstStyle/>
            <a:p>
              <a:pPr algn="ctr" eaLnBrk="0" hangingPunct="0"/>
              <a:endParaRPr lang="de-DE" sz="1200" dirty="0">
                <a:solidFill>
                  <a:schemeClr val="bg1"/>
                </a:solidFill>
              </a:endParaRPr>
            </a:p>
            <a:p>
              <a:pPr algn="ctr" eaLnBrk="0" hangingPunct="0"/>
              <a:r>
                <a:rPr lang="de-DE" sz="1600" b="1" dirty="0">
                  <a:solidFill>
                    <a:schemeClr val="bg1"/>
                  </a:solidFill>
                </a:rPr>
                <a:t>Rationale</a:t>
              </a:r>
            </a:p>
            <a:p>
              <a:pPr algn="ctr" eaLnBrk="0" hangingPunct="0"/>
              <a:r>
                <a:rPr lang="de-DE" sz="1600" b="1" dirty="0">
                  <a:solidFill>
                    <a:schemeClr val="bg1"/>
                  </a:solidFill>
                </a:rPr>
                <a:t>Wahl</a:t>
              </a:r>
            </a:p>
          </p:txBody>
        </p:sp>
      </p:grpSp>
    </p:spTree>
    <p:extLst>
      <p:ext uri="{BB962C8B-B14F-4D97-AF65-F5344CB8AC3E}">
        <p14:creationId xmlns:p14="http://schemas.microsoft.com/office/powerpoint/2010/main" val="154856060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 \max_i : \varphi{}_{ai} = E(e_i) = \mu{}_e = \sum_j w{}_j \cdot e_{ij} "/>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197864" y="1520320"/>
            <a:ext cx="6437041" cy="934409"/>
          </a:xfrm>
          <a:noFill/>
        </p:spPr>
      </p:pic>
      <p:sp>
        <p:nvSpPr>
          <p:cNvPr id="2" name="Titel 1"/>
          <p:cNvSpPr>
            <a:spLocks noGrp="1"/>
          </p:cNvSpPr>
          <p:nvPr>
            <p:ph type="title"/>
          </p:nvPr>
        </p:nvSpPr>
        <p:spPr/>
        <p:txBody>
          <a:bodyPr/>
          <a:lstStyle/>
          <a:p>
            <a:r>
              <a:rPr lang="de-DE" dirty="0"/>
              <a:t>Wann entscheidet der Mensch rational?</a:t>
            </a:r>
          </a:p>
        </p:txBody>
      </p:sp>
      <p:sp>
        <p:nvSpPr>
          <p:cNvPr id="4" name="Foliennummernplatzhalter 3"/>
          <p:cNvSpPr>
            <a:spLocks noGrp="1"/>
          </p:cNvSpPr>
          <p:nvPr>
            <p:ph type="sldNum" sz="quarter" idx="14"/>
          </p:nvPr>
        </p:nvSpPr>
        <p:spPr/>
        <p:txBody>
          <a:bodyPr/>
          <a:lstStyle/>
          <a:p>
            <a:fld id="{BE3DC40E-DBBE-4E2D-9EEC-FBF0DA0E9179}" type="slidenum">
              <a:rPr lang="de-AT" smtClean="0"/>
              <a:pPr/>
              <a:t>9</a:t>
            </a:fld>
            <a:endParaRPr lang="de-AT" dirty="0"/>
          </a:p>
        </p:txBody>
      </p:sp>
      <p:grpSp>
        <p:nvGrpSpPr>
          <p:cNvPr id="3" name="Gruppieren 2"/>
          <p:cNvGrpSpPr/>
          <p:nvPr/>
        </p:nvGrpSpPr>
        <p:grpSpPr>
          <a:xfrm>
            <a:off x="903275" y="2817961"/>
            <a:ext cx="3430974" cy="2505604"/>
            <a:chOff x="2627313" y="2333096"/>
            <a:chExt cx="3430974" cy="2505604"/>
          </a:xfrm>
        </p:grpSpPr>
        <p:pic>
          <p:nvPicPr>
            <p:cNvPr id="7" name="Picture 4" descr="http://www.mathematik.ch/mathematiker/DaBernoull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333096"/>
              <a:ext cx="1677458" cy="250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a:spLocks noChangeArrowheads="1"/>
            </p:cNvSpPr>
            <p:nvPr/>
          </p:nvSpPr>
          <p:spPr bwMode="auto">
            <a:xfrm>
              <a:off x="4451757" y="4315480"/>
              <a:ext cx="16065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de-DE" altLang="de-DE" sz="1400" dirty="0">
                  <a:latin typeface="+mn-lt"/>
                </a:rPr>
                <a:t>Daniel Bernoulli</a:t>
              </a:r>
            </a:p>
            <a:p>
              <a:pPr algn="ctr"/>
              <a:r>
                <a:rPr lang="de-DE" altLang="de-DE" sz="1400" dirty="0">
                  <a:latin typeface="+mn-lt"/>
                </a:rPr>
                <a:t>1700 - 1782</a:t>
              </a:r>
              <a:endParaRPr lang="de-AT" altLang="de-DE" sz="1400" dirty="0">
                <a:latin typeface="+mn-lt"/>
              </a:endParaRPr>
            </a:p>
          </p:txBody>
        </p:sp>
      </p:gr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928" y="2454728"/>
            <a:ext cx="4672781" cy="3260271"/>
          </a:xfrm>
          <a:prstGeom prst="rect">
            <a:avLst/>
          </a:prstGeom>
        </p:spPr>
      </p:pic>
    </p:spTree>
    <p:extLst>
      <p:ext uri="{BB962C8B-B14F-4D97-AF65-F5344CB8AC3E}">
        <p14:creationId xmlns:p14="http://schemas.microsoft.com/office/powerpoint/2010/main" val="254372249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Musterpräsentation 16x10 V1.1.potx" id="{50821DC6-1170-4F69-BC0F-BF2469366875}" vid="{788B52EF-C0A8-4B8C-8AD4-D720815E0A05}"/>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Musterpräsentation im Format 16:10 (= WU Standard)</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1" ma:contentTypeDescription="Ein neues Dokument erstellen." ma:contentTypeScope="" ma:versionID="458c1b80f8d593bdc96b60ff34dd40b4">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2d31116d1a6b5af1b4a8b1ba7152d57a"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58DFAF-C9AD-4CE5-A221-45D64FB05328}">
  <ds:schemaRefs>
    <ds:schemaRef ds:uri="http://schemas.microsoft.com/office/2006/metadata/properties"/>
    <ds:schemaRef ds:uri="http://www.w3.org/2000/xmlns/"/>
    <ds:schemaRef ds:uri="dde413db-0745-4f3a-8dca-564dc7ff6f7d"/>
    <ds:schemaRef ds:uri="08b0a3ee-3d2a-451c-9a1a-7e5d5b0c9c77"/>
    <ds:schemaRef ds:uri="1a8d9a65-8471-4209-a900-f8e11db75e0a"/>
    <ds:schemaRef ds:uri="http://schemas.microsoft.com/office/infopath/2007/PartnerControls"/>
  </ds:schemaRefs>
</ds:datastoreItem>
</file>

<file path=customXml/itemProps2.xml><?xml version="1.0" encoding="utf-8"?>
<ds:datastoreItem xmlns:ds="http://schemas.openxmlformats.org/officeDocument/2006/customXml" ds:itemID="{E1B19F04-C1AE-47E9-9133-474D1173C9D0}">
  <ds:schemaRefs>
    <ds:schemaRef ds:uri="http://schemas.microsoft.com/office/2006/metadata/contentType"/>
    <ds:schemaRef ds:uri="http://schemas.microsoft.com/office/2006/metadata/properties/metaAttributes"/>
    <ds:schemaRef ds:uri="http://www.w3.org/2000/xmlns/"/>
    <ds:schemaRef ds:uri="http://www.w3.org/2001/XMLSchema"/>
    <ds:schemaRef ds:uri="1a8d9a65-8471-4209-a900-f8e11db75e0a"/>
    <ds:schemaRef ds:uri="08b0a3ee-3d2a-451c-9a1a-7e5d5b0c9c77"/>
    <ds:schemaRef ds:uri="dde413db-0745-4f3a-8dca-564dc7ff6f7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46B3ED-06B1-4DE8-9648-0F78B5B453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1541</Words>
  <Application>Microsoft Office PowerPoint</Application>
  <PresentationFormat>Bildschirmpräsentation (16:10)</PresentationFormat>
  <Paragraphs>313</Paragraphs>
  <Slides>20</Slides>
  <Notes>6</Notes>
  <HiddenSlides>0</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20</vt:i4>
      </vt:variant>
    </vt:vector>
  </HeadingPairs>
  <TitlesOfParts>
    <vt:vector size="32" baseType="lpstr">
      <vt:lpstr>Arial</vt:lpstr>
      <vt:lpstr>Calibri</vt:lpstr>
      <vt:lpstr>Calibri Light</vt:lpstr>
      <vt:lpstr>Georgia</vt:lpstr>
      <vt:lpstr>Lucida Sans Unicode</vt:lpstr>
      <vt:lpstr>Myriad Pro</vt:lpstr>
      <vt:lpstr>Myriad Pro Light</vt:lpstr>
      <vt:lpstr>Times New Roman</vt:lpstr>
      <vt:lpstr>Verdana</vt:lpstr>
      <vt:lpstr>Wingdings</vt:lpstr>
      <vt:lpstr>WU 16:10</vt:lpstr>
      <vt:lpstr>Benutzerdefiniertes Design</vt:lpstr>
      <vt:lpstr>Entscheiden</vt:lpstr>
      <vt:lpstr>Entscheidungen</vt:lpstr>
      <vt:lpstr>Bedingungen des Verhaltens (Kurt Lewin)</vt:lpstr>
      <vt:lpstr>Phasen der Problemlösung</vt:lpstr>
      <vt:lpstr>Phasen der Problemlösung</vt:lpstr>
      <vt:lpstr>Fehler in den Phasen</vt:lpstr>
      <vt:lpstr>Traditionelle und beschränkte Rationalität</vt:lpstr>
      <vt:lpstr>Traditionelle und beschränkte Rationalität</vt:lpstr>
      <vt:lpstr>Wann entscheidet der Mensch rational?</vt:lpstr>
      <vt:lpstr>Wie entscheidet der Mensch wirklich?</vt:lpstr>
      <vt:lpstr>PowerPoint-Präsentation</vt:lpstr>
      <vt:lpstr>Verzerrungen</vt:lpstr>
      <vt:lpstr>Auf Gruppenebene: Konformität, Hidden Profile, Risk-Shift</vt:lpstr>
      <vt:lpstr>PowerPoint-Präsentation</vt:lpstr>
      <vt:lpstr>7 häufigsten Fehler bei Entscheidungen</vt:lpstr>
      <vt:lpstr>Teamtechnik</vt:lpstr>
      <vt:lpstr>Entscheidungsoptimierung</vt:lpstr>
      <vt:lpstr>Entscheidungsoptimierung</vt:lpstr>
      <vt:lpstr>Entscheidungsbilanz (Irving Janis, 1959)</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Entscheiden</dc:title>
  <dc:creator/>
  <cp:lastModifiedBy/>
  <cp:revision>3</cp:revision>
  <dcterms:created xsi:type="dcterms:W3CDTF">2017-07-26T08:00:18Z</dcterms:created>
  <dcterms:modified xsi:type="dcterms:W3CDTF">2018-10-15T20:30:18Z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